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32"/>
  </p:notesMasterIdLst>
  <p:sldIdLst>
    <p:sldId id="256" r:id="rId3"/>
    <p:sldId id="257" r:id="rId4"/>
    <p:sldId id="258" r:id="rId5"/>
    <p:sldId id="259" r:id="rId6"/>
    <p:sldId id="260" r:id="rId7"/>
    <p:sldId id="331" r:id="rId8"/>
    <p:sldId id="332" r:id="rId9"/>
    <p:sldId id="278" r:id="rId10"/>
    <p:sldId id="263" r:id="rId11"/>
    <p:sldId id="264" r:id="rId12"/>
    <p:sldId id="1097" r:id="rId13"/>
    <p:sldId id="1098" r:id="rId14"/>
    <p:sldId id="266" r:id="rId15"/>
    <p:sldId id="1099" r:id="rId16"/>
    <p:sldId id="1100" r:id="rId17"/>
    <p:sldId id="269" r:id="rId18"/>
    <p:sldId id="360" r:id="rId19"/>
    <p:sldId id="361" r:id="rId20"/>
    <p:sldId id="282" r:id="rId21"/>
    <p:sldId id="1125" r:id="rId22"/>
    <p:sldId id="272" r:id="rId23"/>
    <p:sldId id="273" r:id="rId24"/>
    <p:sldId id="275" r:id="rId25"/>
    <p:sldId id="274" r:id="rId26"/>
    <p:sldId id="1127" r:id="rId27"/>
    <p:sldId id="323" r:id="rId28"/>
    <p:sldId id="371" r:id="rId29"/>
    <p:sldId id="370" r:id="rId30"/>
    <p:sldId id="34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4F37"/>
    <a:srgbClr val="F5F3DA"/>
    <a:srgbClr val="292929"/>
    <a:srgbClr val="5F5537"/>
    <a:srgbClr val="948556"/>
    <a:srgbClr val="9D8D5B"/>
    <a:srgbClr val="2F2718"/>
    <a:srgbClr val="F7A534"/>
    <a:srgbClr val="C5C2AF"/>
    <a:srgbClr val="EFF4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snapToGrid="0">
      <p:cViewPr varScale="1">
        <p:scale>
          <a:sx n="106" d="100"/>
          <a:sy n="106" d="100"/>
        </p:scale>
        <p:origin x="758" y="67"/>
      </p:cViewPr>
      <p:guideLst/>
    </p:cSldViewPr>
  </p:slideViewPr>
  <p:notesTextViewPr>
    <p:cViewPr>
      <p:scale>
        <a:sx n="200" d="100"/>
        <a:sy n="2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EBA2F6-3F0B-4B8A-90B1-F950BBBE842D}"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117DCF-8D62-4A56-B0A0-3C3CD010F8A2}" type="slidenum">
              <a:rPr lang="en-US" smtClean="0"/>
              <a:t>‹#›</a:t>
            </a:fld>
            <a:endParaRPr lang="en-US"/>
          </a:p>
        </p:txBody>
      </p:sp>
    </p:spTree>
    <p:extLst>
      <p:ext uri="{BB962C8B-B14F-4D97-AF65-F5344CB8AC3E}">
        <p14:creationId xmlns:p14="http://schemas.microsoft.com/office/powerpoint/2010/main" val="4242267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FSD is required to provide annual CACFP supper training to all Food Services (FS) and After School Program (ASP) staff before the start of every school year, implementation of a new program, and to new employees.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a:t>
            </a:fld>
            <a:endParaRPr lang="en-US"/>
          </a:p>
        </p:txBody>
      </p:sp>
    </p:spTree>
    <p:extLst>
      <p:ext uri="{BB962C8B-B14F-4D97-AF65-F5344CB8AC3E}">
        <p14:creationId xmlns:p14="http://schemas.microsoft.com/office/powerpoint/2010/main" val="4169713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16</a:t>
            </a:fld>
            <a:endParaRPr lang="en-US"/>
          </a:p>
        </p:txBody>
      </p:sp>
    </p:spTree>
    <p:extLst>
      <p:ext uri="{BB962C8B-B14F-4D97-AF65-F5344CB8AC3E}">
        <p14:creationId xmlns:p14="http://schemas.microsoft.com/office/powerpoint/2010/main" val="2172468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17</a:t>
            </a:fld>
            <a:endParaRPr lang="en-US"/>
          </a:p>
        </p:txBody>
      </p:sp>
    </p:spTree>
    <p:extLst>
      <p:ext uri="{BB962C8B-B14F-4D97-AF65-F5344CB8AC3E}">
        <p14:creationId xmlns:p14="http://schemas.microsoft.com/office/powerpoint/2010/main" val="1545096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Calibri" panose="020F0502020204030204" pitchFamily="34" charset="0"/>
              </a:rPr>
              <a:t> “Staff must ensure reimbursable meals are served BEFORE recording the meals on the ASP/Community Forms. Meals served that are not reimbursable cannot be claimed.”</a:t>
            </a:r>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18</a:t>
            </a:fld>
            <a:endParaRPr lang="en-US"/>
          </a:p>
        </p:txBody>
      </p:sp>
    </p:spTree>
    <p:extLst>
      <p:ext uri="{BB962C8B-B14F-4D97-AF65-F5344CB8AC3E}">
        <p14:creationId xmlns:p14="http://schemas.microsoft.com/office/powerpoint/2010/main" val="2137455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talk about the Counting and Claiming forms. There are 2 versions of the ASP Supper Grid Sheet and the Community Roster: a 5-day and 1-day. Let’s begin with the ASP Supper Grid Sheet.</a:t>
            </a:r>
          </a:p>
        </p:txBody>
      </p:sp>
      <p:sp>
        <p:nvSpPr>
          <p:cNvPr id="4" name="Slide Number Placeholder 3"/>
          <p:cNvSpPr>
            <a:spLocks noGrp="1"/>
          </p:cNvSpPr>
          <p:nvPr>
            <p:ph type="sldNum" sz="quarter" idx="5"/>
          </p:nvPr>
        </p:nvSpPr>
        <p:spPr/>
        <p:txBody>
          <a:bodyPr/>
          <a:lstStyle/>
          <a:p>
            <a:fld id="{396B7AB7-A0EE-4B74-8FC2-24A4AD911861}" type="slidenum">
              <a:rPr lang="en-US" smtClean="0"/>
              <a:t>21</a:t>
            </a:fld>
            <a:endParaRPr lang="en-US"/>
          </a:p>
        </p:txBody>
      </p:sp>
    </p:spTree>
    <p:extLst>
      <p:ext uri="{BB962C8B-B14F-4D97-AF65-F5344CB8AC3E}">
        <p14:creationId xmlns:p14="http://schemas.microsoft.com/office/powerpoint/2010/main" val="938062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ASP Supper Grid Sheet records reimbursable meals distributed to the after school program students only. Only trained FS/ASP staff may record the meals distributed. To begin, complete the heading, date, and record all programs. ASP staff must verify and initial the compliance box daily. To claim meals for reimbursement, confirm meal is reimbursable before marking. Then, mark each meal in numerical order with a slash or X. Lastly, record the total meal counts daily. Remember to collect the ASP Supper Grid Sheet daily.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22</a:t>
            </a:fld>
            <a:endParaRPr lang="en-US"/>
          </a:p>
        </p:txBody>
      </p:sp>
    </p:spTree>
    <p:extLst>
      <p:ext uri="{BB962C8B-B14F-4D97-AF65-F5344CB8AC3E}">
        <p14:creationId xmlns:p14="http://schemas.microsoft.com/office/powerpoint/2010/main" val="1502984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Community Roster records the attendance and reimbursable meals received by community participants. Ensure first and last names are written legibly. Young children may be assisted with writing their names. This form is required at all service locations. Incomplete names listed may be included in the meal count. However, make every effort to obtain the full name at the next supper service. Remember to collect Community Roster daily.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23</a:t>
            </a:fld>
            <a:endParaRPr lang="en-US"/>
          </a:p>
        </p:txBody>
      </p:sp>
    </p:spTree>
    <p:extLst>
      <p:ext uri="{BB962C8B-B14F-4D97-AF65-F5344CB8AC3E}">
        <p14:creationId xmlns:p14="http://schemas.microsoft.com/office/powerpoint/2010/main" val="2183721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ASP staff distributes supper meals to program and community participants. However, some ASP Services do not have any community participants. </a:t>
            </a:r>
          </a:p>
          <a:p>
            <a:endParaRPr lang="en-US" dirty="0"/>
          </a:p>
          <a:p>
            <a:r>
              <a:rPr lang="en-US" dirty="0"/>
              <a:t>ASK: Is the Community Roster required if there are no community participants? </a:t>
            </a:r>
          </a:p>
          <a:p>
            <a:endParaRPr lang="en-US" dirty="0"/>
          </a:p>
          <a:p>
            <a:r>
              <a:rPr lang="en-US" dirty="0"/>
              <a:t>CLICK</a:t>
            </a:r>
          </a:p>
          <a:p>
            <a:endParaRPr lang="en-US" dirty="0"/>
          </a:p>
          <a:p>
            <a:r>
              <a:rPr lang="en-US" dirty="0"/>
              <a:t>TELL: Yes! Confirm that the count is 0 and file the blank form. Include the school name and date. This blank form must be collected daily.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24</a:t>
            </a:fld>
            <a:endParaRPr lang="en-US"/>
          </a:p>
        </p:txBody>
      </p:sp>
    </p:spTree>
    <p:extLst>
      <p:ext uri="{BB962C8B-B14F-4D97-AF65-F5344CB8AC3E}">
        <p14:creationId xmlns:p14="http://schemas.microsoft.com/office/powerpoint/2010/main" val="1482943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Program Attendance Rosters record students present in afterschool programs and support the meal counts on the ASP Supper Grid sheet. Attendance may be: taken before or after meal service, greater than or equal to meal counts. However, meal counts cannot exceed the attendance. These attendance rosters must be submitted to FSM weekly. As pictured, the correct attendance rosters are taken manually by hand.</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26</a:t>
            </a:fld>
            <a:endParaRPr lang="en-US"/>
          </a:p>
        </p:txBody>
      </p:sp>
    </p:spTree>
    <p:extLst>
      <p:ext uri="{BB962C8B-B14F-4D97-AF65-F5344CB8AC3E}">
        <p14:creationId xmlns:p14="http://schemas.microsoft.com/office/powerpoint/2010/main" val="575459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27</a:t>
            </a:fld>
            <a:endParaRPr lang="en-US"/>
          </a:p>
        </p:txBody>
      </p:sp>
    </p:spTree>
    <p:extLst>
      <p:ext uri="{BB962C8B-B14F-4D97-AF65-F5344CB8AC3E}">
        <p14:creationId xmlns:p14="http://schemas.microsoft.com/office/powerpoint/2010/main" val="4093493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28</a:t>
            </a:fld>
            <a:endParaRPr lang="en-US"/>
          </a:p>
        </p:txBody>
      </p:sp>
    </p:spTree>
    <p:extLst>
      <p:ext uri="{BB962C8B-B14F-4D97-AF65-F5344CB8AC3E}">
        <p14:creationId xmlns:p14="http://schemas.microsoft.com/office/powerpoint/2010/main" val="446853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This is the Supper Program Training Sign-In Sheet for  ASP staff. All ASP staff must be trained prior to working the Hot Supper Program. Ensure that the specific program name is listed in the program name column. Then, file original sign-in sheets at your school site and give a copy to ASP staff for their records.</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a:t>
            </a:fld>
            <a:endParaRPr lang="en-US"/>
          </a:p>
        </p:txBody>
      </p:sp>
    </p:spTree>
    <p:extLst>
      <p:ext uri="{BB962C8B-B14F-4D97-AF65-F5344CB8AC3E}">
        <p14:creationId xmlns:p14="http://schemas.microsoft.com/office/powerpoint/2010/main" val="173199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Providing healthy meals shouldn’t stop once the last bell rings. Often times, parents are still at work when their children get out of school. Serving hot supper meals allows the children to receive three nutritious meals a day to support their growing bodies and learning needs. Doing this will ensure that together, we are continuing to provide good nutrition all day long.</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29</a:t>
            </a:fld>
            <a:endParaRPr lang="en-US"/>
          </a:p>
        </p:txBody>
      </p:sp>
    </p:spTree>
    <p:extLst>
      <p:ext uri="{BB962C8B-B14F-4D97-AF65-F5344CB8AC3E}">
        <p14:creationId xmlns:p14="http://schemas.microsoft.com/office/powerpoint/2010/main" val="1393903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Due to regular ASP staff turnover, complete the ASP Staff Monthly Training Verification. Upon collection, compare names with Supper Program Training Sign-In Sheets. Next, identify any staff in need of training, then provide training for new staff. Please note that all staff must be trained prior to working in the Hot Supper program.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a:t>
            </a:fld>
            <a:endParaRPr lang="en-US"/>
          </a:p>
        </p:txBody>
      </p:sp>
    </p:spTree>
    <p:extLst>
      <p:ext uri="{BB962C8B-B14F-4D97-AF65-F5344CB8AC3E}">
        <p14:creationId xmlns:p14="http://schemas.microsoft.com/office/powerpoint/2010/main" val="913679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review the Civil Rights Requirements. All operating sites are required to ensure: equal treatment for all participants, good customer service to decrease complaints, illegal barriers that prevent participants from receiving benefits are eliminated, “And Justice For All” poster is displayed where the general public can see and read it, and that the general public is informed of program availability, if necessary, provide information in the appropriate language.</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5</a:t>
            </a:fld>
            <a:endParaRPr lang="en-US"/>
          </a:p>
        </p:txBody>
      </p:sp>
    </p:spTree>
    <p:extLst>
      <p:ext uri="{BB962C8B-B14F-4D97-AF65-F5344CB8AC3E}">
        <p14:creationId xmlns:p14="http://schemas.microsoft.com/office/powerpoint/2010/main" val="3054287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Meal service times are contingent upon school dismissal. Let’s Review the Early Dismissal Policy Chart. Early release days are now categorized into 2 simple categories. </a:t>
            </a:r>
          </a:p>
          <a:p>
            <a:endParaRPr lang="en-US" dirty="0"/>
          </a:p>
          <a:p>
            <a:r>
              <a:rPr lang="en-US" dirty="0"/>
              <a:t>CLICK</a:t>
            </a:r>
            <a:br>
              <a:rPr lang="en-US" dirty="0"/>
            </a:br>
            <a:br>
              <a:rPr lang="en-US" dirty="0"/>
            </a:br>
            <a:r>
              <a:rPr lang="en-US" dirty="0"/>
              <a:t>TELL: If the students are released before 1pm, Hot supper will be served at the regular dismissal time. For example. Let’s say the regular school dismissal is at 2:30pm. </a:t>
            </a:r>
          </a:p>
          <a:p>
            <a:endParaRPr lang="en-US" dirty="0"/>
          </a:p>
          <a:p>
            <a:r>
              <a:rPr lang="en-US" dirty="0"/>
              <a:t>CLICK</a:t>
            </a:r>
          </a:p>
          <a:p>
            <a:endParaRPr lang="en-US" dirty="0"/>
          </a:p>
          <a:p>
            <a:r>
              <a:rPr lang="en-US" dirty="0"/>
              <a:t>TELL: Let’s explore this scenario. Students are released at 12:50 pm. </a:t>
            </a:r>
          </a:p>
          <a:p>
            <a:endParaRPr lang="en-US" dirty="0"/>
          </a:p>
          <a:p>
            <a:r>
              <a:rPr lang="en-US" dirty="0"/>
              <a:t>CLICK</a:t>
            </a:r>
            <a:br>
              <a:rPr lang="en-US" dirty="0"/>
            </a:br>
            <a:endParaRPr lang="en-US" dirty="0"/>
          </a:p>
          <a:p>
            <a:r>
              <a:rPr lang="en-US" dirty="0"/>
              <a:t>TELL: According to the Early Dismissal policy, Hot Supper will be served at 2:30 pm. Please note that *Exceptions may apply. AFSS approval is required to serve at alternate serving times. </a:t>
            </a:r>
          </a:p>
          <a:p>
            <a:endParaRPr lang="en-US" dirty="0"/>
          </a:p>
          <a:p>
            <a:r>
              <a:rPr lang="en-US" dirty="0"/>
              <a:t>CLICK</a:t>
            </a:r>
          </a:p>
          <a:p>
            <a:endParaRPr lang="en-US" dirty="0"/>
          </a:p>
          <a:p>
            <a:r>
              <a:rPr lang="en-US" dirty="0"/>
              <a:t>TELL: Let’s look at a different scenario. If the students are released earlier then their regular dismissal, but after 1pm. Then Hot supper will be served Immediately after the early dismissal time. </a:t>
            </a:r>
          </a:p>
          <a:p>
            <a:endParaRPr lang="en-US" dirty="0"/>
          </a:p>
          <a:p>
            <a:r>
              <a:rPr lang="en-US" dirty="0"/>
              <a:t>CLICK</a:t>
            </a:r>
          </a:p>
          <a:p>
            <a:endParaRPr lang="en-US" dirty="0"/>
          </a:p>
          <a:p>
            <a:r>
              <a:rPr lang="en-US" dirty="0"/>
              <a:t>TELL: Let’s explore this scenario. Students are released at 1:20 pm. </a:t>
            </a:r>
          </a:p>
          <a:p>
            <a:endParaRPr lang="en-US" dirty="0"/>
          </a:p>
          <a:p>
            <a:r>
              <a:rPr lang="en-US" dirty="0"/>
              <a:t>CLICK</a:t>
            </a:r>
          </a:p>
          <a:p>
            <a:endParaRPr lang="en-US" dirty="0"/>
          </a:p>
          <a:p>
            <a:r>
              <a:rPr lang="en-US" dirty="0"/>
              <a:t>TELL: According to the Early Dismissal policy, Hot Supper will be served at 1:20 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6</a:t>
            </a:fld>
            <a:endParaRPr lang="en-US"/>
          </a:p>
        </p:txBody>
      </p:sp>
    </p:spTree>
    <p:extLst>
      <p:ext uri="{BB962C8B-B14F-4D97-AF65-F5344CB8AC3E}">
        <p14:creationId xmlns:p14="http://schemas.microsoft.com/office/powerpoint/2010/main" val="4085914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Service time may be adjusted to accommodate students released before the regular dismissal bell on a regular basis. </a:t>
            </a:r>
          </a:p>
          <a:p>
            <a:r>
              <a:rPr lang="en-US" dirty="0"/>
              <a:t>These students include, Special Education students and bussed students, and other eligible programs. Note: Any change in the service time must be included in the Change of Supper Meal Service Form. For example: The school’s dismissal is at 2:30pm, but Special Ed students are released at 2:15pm. Serving time is 2:15-3:00pm.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7</a:t>
            </a:fld>
            <a:endParaRPr lang="en-US"/>
          </a:p>
        </p:txBody>
      </p:sp>
    </p:spTree>
    <p:extLst>
      <p:ext uri="{BB962C8B-B14F-4D97-AF65-F5344CB8AC3E}">
        <p14:creationId xmlns:p14="http://schemas.microsoft.com/office/powerpoint/2010/main" val="416756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Now let’s talk about chocolate milk. The CACFP guidelines restricts the serving of chocolate milk to students under the age of six. Children under six must be offered unflavored milk. However, children six or older can choose between unflavored or chocolate milk.</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8</a:t>
            </a:fld>
            <a:endParaRPr lang="en-US"/>
          </a:p>
        </p:txBody>
      </p:sp>
    </p:spTree>
    <p:extLst>
      <p:ext uri="{BB962C8B-B14F-4D97-AF65-F5344CB8AC3E}">
        <p14:creationId xmlns:p14="http://schemas.microsoft.com/office/powerpoint/2010/main" val="3921824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9</a:t>
            </a:fld>
            <a:endParaRPr lang="en-US"/>
          </a:p>
        </p:txBody>
      </p:sp>
    </p:spTree>
    <p:extLst>
      <p:ext uri="{BB962C8B-B14F-4D97-AF65-F5344CB8AC3E}">
        <p14:creationId xmlns:p14="http://schemas.microsoft.com/office/powerpoint/2010/main" val="1384096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Food Services Manager will communicate with FS and ASP staff of any students with food allergies.  The Food Service Manager will provide the “Medical Statement to Request Special Diets” to families. The child’s treating physician will need to complete the form.  The Food Services Manager will submit the completed “Medical Statement to Request Special Diets” form to the Nutrition Specialists.  The manager will make substitutions based on the special diet provided by the Nutrition Specialist.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10</a:t>
            </a:fld>
            <a:endParaRPr lang="en-US"/>
          </a:p>
        </p:txBody>
      </p:sp>
    </p:spTree>
    <p:extLst>
      <p:ext uri="{BB962C8B-B14F-4D97-AF65-F5344CB8AC3E}">
        <p14:creationId xmlns:p14="http://schemas.microsoft.com/office/powerpoint/2010/main" val="3005941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3310-1D35-589F-1BF8-F3F0F2B75C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A354CB-EAB8-39AF-85CD-FB23549B61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76DF43-05A2-F243-F5CA-DB485BE767CF}"/>
              </a:ext>
            </a:extLst>
          </p:cNvPr>
          <p:cNvSpPr>
            <a:spLocks noGrp="1"/>
          </p:cNvSpPr>
          <p:nvPr>
            <p:ph type="dt" sz="half" idx="10"/>
          </p:nvPr>
        </p:nvSpPr>
        <p:spPr/>
        <p:txBody>
          <a:bodyPr/>
          <a:lstStyle/>
          <a:p>
            <a:fld id="{B4ADAF0F-0298-453C-AD87-09D62B862177}" type="datetimeFigureOut">
              <a:rPr lang="en-US" smtClean="0"/>
              <a:t>9/10/2025</a:t>
            </a:fld>
            <a:endParaRPr lang="en-US"/>
          </a:p>
        </p:txBody>
      </p:sp>
      <p:sp>
        <p:nvSpPr>
          <p:cNvPr id="5" name="Footer Placeholder 4">
            <a:extLst>
              <a:ext uri="{FF2B5EF4-FFF2-40B4-BE49-F238E27FC236}">
                <a16:creationId xmlns:a16="http://schemas.microsoft.com/office/drawing/2014/main" id="{2F8F198A-FB0D-C1F8-C2BF-4A1A4AF9B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415FF-912D-5713-2889-7E0A7E464BF7}"/>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824780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18FE-87A4-0AC1-C8EF-61A967B74D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A30D96-E07C-F9E2-55A6-86428EFE3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06C96-3517-2A94-40D1-941B8B781EE6}"/>
              </a:ext>
            </a:extLst>
          </p:cNvPr>
          <p:cNvSpPr>
            <a:spLocks noGrp="1"/>
          </p:cNvSpPr>
          <p:nvPr>
            <p:ph type="dt" sz="half" idx="10"/>
          </p:nvPr>
        </p:nvSpPr>
        <p:spPr/>
        <p:txBody>
          <a:bodyPr/>
          <a:lstStyle/>
          <a:p>
            <a:fld id="{B4ADAF0F-0298-453C-AD87-09D62B862177}" type="datetimeFigureOut">
              <a:rPr lang="en-US" smtClean="0"/>
              <a:t>9/10/2025</a:t>
            </a:fld>
            <a:endParaRPr lang="en-US"/>
          </a:p>
        </p:txBody>
      </p:sp>
      <p:sp>
        <p:nvSpPr>
          <p:cNvPr id="5" name="Footer Placeholder 4">
            <a:extLst>
              <a:ext uri="{FF2B5EF4-FFF2-40B4-BE49-F238E27FC236}">
                <a16:creationId xmlns:a16="http://schemas.microsoft.com/office/drawing/2014/main" id="{8A1C1FE5-165D-7480-2BC5-9B7684EBC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F4F21-4AC9-A42E-FE58-FC5D32188131}"/>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2749535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033AA9-F843-B355-E345-A8BDC6F718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02665-D211-FDF8-0C30-061DADA50A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DB2A2-5437-9ED0-A7C2-DA547A0E84E9}"/>
              </a:ext>
            </a:extLst>
          </p:cNvPr>
          <p:cNvSpPr>
            <a:spLocks noGrp="1"/>
          </p:cNvSpPr>
          <p:nvPr>
            <p:ph type="dt" sz="half" idx="10"/>
          </p:nvPr>
        </p:nvSpPr>
        <p:spPr/>
        <p:txBody>
          <a:bodyPr/>
          <a:lstStyle/>
          <a:p>
            <a:fld id="{B4ADAF0F-0298-453C-AD87-09D62B862177}" type="datetimeFigureOut">
              <a:rPr lang="en-US" smtClean="0"/>
              <a:t>9/10/2025</a:t>
            </a:fld>
            <a:endParaRPr lang="en-US"/>
          </a:p>
        </p:txBody>
      </p:sp>
      <p:sp>
        <p:nvSpPr>
          <p:cNvPr id="5" name="Footer Placeholder 4">
            <a:extLst>
              <a:ext uri="{FF2B5EF4-FFF2-40B4-BE49-F238E27FC236}">
                <a16:creationId xmlns:a16="http://schemas.microsoft.com/office/drawing/2014/main" id="{E71C82E5-1A08-D763-2A84-4B44D0EDE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EBC25-272C-F592-9605-4737D96E56D6}"/>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783792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9534915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normAutofit/>
          </a:bodyPr>
          <a:lstStyle>
            <a:lvl1pPr>
              <a:defRPr sz="5400">
                <a:solidFill>
                  <a:srgbClr val="000000"/>
                </a:solidFill>
                <a:latin typeface="Onyx" panose="04050602080702020203" pitchFamily="82" charset="0"/>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F3D22F9-7A52-4763-840A-B39C791DA81C}" type="datetimeFigureOut">
              <a:rPr lang="en-US" smtClean="0"/>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56564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C764-E11B-431E-4928-35462D529D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CA5DA-723B-BE75-9F17-FF8BC8BA70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DA057-6D3C-DE5A-F512-594A0EABCC7F}"/>
              </a:ext>
            </a:extLst>
          </p:cNvPr>
          <p:cNvSpPr>
            <a:spLocks noGrp="1"/>
          </p:cNvSpPr>
          <p:nvPr>
            <p:ph type="dt" sz="half" idx="10"/>
          </p:nvPr>
        </p:nvSpPr>
        <p:spPr/>
        <p:txBody>
          <a:bodyPr/>
          <a:lstStyle/>
          <a:p>
            <a:fld id="{B4ADAF0F-0298-453C-AD87-09D62B862177}" type="datetimeFigureOut">
              <a:rPr lang="en-US" smtClean="0"/>
              <a:t>9/10/2025</a:t>
            </a:fld>
            <a:endParaRPr lang="en-US"/>
          </a:p>
        </p:txBody>
      </p:sp>
      <p:sp>
        <p:nvSpPr>
          <p:cNvPr id="5" name="Footer Placeholder 4">
            <a:extLst>
              <a:ext uri="{FF2B5EF4-FFF2-40B4-BE49-F238E27FC236}">
                <a16:creationId xmlns:a16="http://schemas.microsoft.com/office/drawing/2014/main" id="{E408C68D-B5C7-D0D4-585A-4BA1FF778A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3B96D-94C9-5B12-8BBB-DC3DEF08C586}"/>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110692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4E304-02A0-4C31-2F44-121F4E0210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3C3FD4-68F2-C3C8-2373-9BEAFF8B6F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0E5F2C-8418-22AC-076C-39B50B9A56D5}"/>
              </a:ext>
            </a:extLst>
          </p:cNvPr>
          <p:cNvSpPr>
            <a:spLocks noGrp="1"/>
          </p:cNvSpPr>
          <p:nvPr>
            <p:ph type="dt" sz="half" idx="10"/>
          </p:nvPr>
        </p:nvSpPr>
        <p:spPr/>
        <p:txBody>
          <a:bodyPr/>
          <a:lstStyle/>
          <a:p>
            <a:fld id="{B4ADAF0F-0298-453C-AD87-09D62B862177}" type="datetimeFigureOut">
              <a:rPr lang="en-US" smtClean="0"/>
              <a:t>9/10/2025</a:t>
            </a:fld>
            <a:endParaRPr lang="en-US"/>
          </a:p>
        </p:txBody>
      </p:sp>
      <p:sp>
        <p:nvSpPr>
          <p:cNvPr id="5" name="Footer Placeholder 4">
            <a:extLst>
              <a:ext uri="{FF2B5EF4-FFF2-40B4-BE49-F238E27FC236}">
                <a16:creationId xmlns:a16="http://schemas.microsoft.com/office/drawing/2014/main" id="{21B7B57B-BB81-59EB-9B21-82EE8D2AC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077E-EE9C-6DD2-3E50-B88EE1224575}"/>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444680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AEF5-05DC-CC48-D57C-95C4BCF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D6510-05BB-9522-F682-CF6F7D99ED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47C8DA-8762-A473-C3C9-71B5384CBE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598BF-4F31-FCDE-A3E0-1EC41FBB42C2}"/>
              </a:ext>
            </a:extLst>
          </p:cNvPr>
          <p:cNvSpPr>
            <a:spLocks noGrp="1"/>
          </p:cNvSpPr>
          <p:nvPr>
            <p:ph type="dt" sz="half" idx="10"/>
          </p:nvPr>
        </p:nvSpPr>
        <p:spPr/>
        <p:txBody>
          <a:bodyPr/>
          <a:lstStyle/>
          <a:p>
            <a:fld id="{B4ADAF0F-0298-453C-AD87-09D62B862177}" type="datetimeFigureOut">
              <a:rPr lang="en-US" smtClean="0"/>
              <a:t>9/10/2025</a:t>
            </a:fld>
            <a:endParaRPr lang="en-US"/>
          </a:p>
        </p:txBody>
      </p:sp>
      <p:sp>
        <p:nvSpPr>
          <p:cNvPr id="6" name="Footer Placeholder 5">
            <a:extLst>
              <a:ext uri="{FF2B5EF4-FFF2-40B4-BE49-F238E27FC236}">
                <a16:creationId xmlns:a16="http://schemas.microsoft.com/office/drawing/2014/main" id="{ECFCE169-4E0A-F69B-60EC-83A289102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1D8020-A90A-3503-DF43-8C07C1C9508B}"/>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86273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782B3-C5AA-5610-02FA-CA5CE942B3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793B2D-2D9D-AB66-6761-7C48722F23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32B5A1-F245-EC31-9BA5-7CFB074927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B64DB2-84B4-82F1-C944-E1FAD18383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BFB364-876C-1A5B-5909-F1AEBD974C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E1226D-F5C6-CE12-4CBB-E22CB8B0A58D}"/>
              </a:ext>
            </a:extLst>
          </p:cNvPr>
          <p:cNvSpPr>
            <a:spLocks noGrp="1"/>
          </p:cNvSpPr>
          <p:nvPr>
            <p:ph type="dt" sz="half" idx="10"/>
          </p:nvPr>
        </p:nvSpPr>
        <p:spPr/>
        <p:txBody>
          <a:bodyPr/>
          <a:lstStyle/>
          <a:p>
            <a:fld id="{B4ADAF0F-0298-453C-AD87-09D62B862177}" type="datetimeFigureOut">
              <a:rPr lang="en-US" smtClean="0"/>
              <a:t>9/10/2025</a:t>
            </a:fld>
            <a:endParaRPr lang="en-US"/>
          </a:p>
        </p:txBody>
      </p:sp>
      <p:sp>
        <p:nvSpPr>
          <p:cNvPr id="8" name="Footer Placeholder 7">
            <a:extLst>
              <a:ext uri="{FF2B5EF4-FFF2-40B4-BE49-F238E27FC236}">
                <a16:creationId xmlns:a16="http://schemas.microsoft.com/office/drawing/2014/main" id="{591F03FA-0F56-0F98-4543-366CCB387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03F43D-2D19-C604-F3E4-C7AC5D2BB0E9}"/>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373013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5686-FBB7-964A-57B6-A009837014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63EE51-764D-2C9C-DA9B-FD08CD77B8A2}"/>
              </a:ext>
            </a:extLst>
          </p:cNvPr>
          <p:cNvSpPr>
            <a:spLocks noGrp="1"/>
          </p:cNvSpPr>
          <p:nvPr>
            <p:ph type="dt" sz="half" idx="10"/>
          </p:nvPr>
        </p:nvSpPr>
        <p:spPr/>
        <p:txBody>
          <a:bodyPr/>
          <a:lstStyle/>
          <a:p>
            <a:fld id="{B4ADAF0F-0298-453C-AD87-09D62B862177}" type="datetimeFigureOut">
              <a:rPr lang="en-US" smtClean="0"/>
              <a:t>9/10/2025</a:t>
            </a:fld>
            <a:endParaRPr lang="en-US"/>
          </a:p>
        </p:txBody>
      </p:sp>
      <p:sp>
        <p:nvSpPr>
          <p:cNvPr id="4" name="Footer Placeholder 3">
            <a:extLst>
              <a:ext uri="{FF2B5EF4-FFF2-40B4-BE49-F238E27FC236}">
                <a16:creationId xmlns:a16="http://schemas.microsoft.com/office/drawing/2014/main" id="{9E4E09B1-8B54-9844-380C-513E9897C5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FF7D31-73BB-269D-9F94-68414217A693}"/>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91206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DFC8B5-C8CE-42ED-7D26-ADDC5E975937}"/>
              </a:ext>
            </a:extLst>
          </p:cNvPr>
          <p:cNvSpPr>
            <a:spLocks noGrp="1"/>
          </p:cNvSpPr>
          <p:nvPr>
            <p:ph type="dt" sz="half" idx="10"/>
          </p:nvPr>
        </p:nvSpPr>
        <p:spPr/>
        <p:txBody>
          <a:bodyPr/>
          <a:lstStyle/>
          <a:p>
            <a:fld id="{B4ADAF0F-0298-453C-AD87-09D62B862177}" type="datetimeFigureOut">
              <a:rPr lang="en-US" smtClean="0"/>
              <a:t>9/10/2025</a:t>
            </a:fld>
            <a:endParaRPr lang="en-US"/>
          </a:p>
        </p:txBody>
      </p:sp>
      <p:sp>
        <p:nvSpPr>
          <p:cNvPr id="3" name="Footer Placeholder 2">
            <a:extLst>
              <a:ext uri="{FF2B5EF4-FFF2-40B4-BE49-F238E27FC236}">
                <a16:creationId xmlns:a16="http://schemas.microsoft.com/office/drawing/2014/main" id="{DBD922D4-F83C-687F-62EF-D45025D1C3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850352-9985-BB8A-21D6-EA1C4E4B712B}"/>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2322749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A5EBB-688A-9719-7FF4-7B018F0BE6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B8B963-1F6E-90BA-F8A9-3C3A125CAA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01A286-8006-AD4A-7A91-09757EA9E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3671F9-0A70-F641-A957-AFC03B2E5F66}"/>
              </a:ext>
            </a:extLst>
          </p:cNvPr>
          <p:cNvSpPr>
            <a:spLocks noGrp="1"/>
          </p:cNvSpPr>
          <p:nvPr>
            <p:ph type="dt" sz="half" idx="10"/>
          </p:nvPr>
        </p:nvSpPr>
        <p:spPr/>
        <p:txBody>
          <a:bodyPr/>
          <a:lstStyle/>
          <a:p>
            <a:fld id="{B4ADAF0F-0298-453C-AD87-09D62B862177}" type="datetimeFigureOut">
              <a:rPr lang="en-US" smtClean="0"/>
              <a:t>9/10/2025</a:t>
            </a:fld>
            <a:endParaRPr lang="en-US"/>
          </a:p>
        </p:txBody>
      </p:sp>
      <p:sp>
        <p:nvSpPr>
          <p:cNvPr id="6" name="Footer Placeholder 5">
            <a:extLst>
              <a:ext uri="{FF2B5EF4-FFF2-40B4-BE49-F238E27FC236}">
                <a16:creationId xmlns:a16="http://schemas.microsoft.com/office/drawing/2014/main" id="{EAC4D968-9620-EBAF-175F-F481D63C56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8084AE-E0E8-4F41-B462-B012952B4FCE}"/>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758045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8DC0-68C0-35DB-9D27-52AF897336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0AB82C-E59D-7B17-81FF-DF3BD9A8F6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A752F3-C82D-3B24-E207-D9DBE1E35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F4FED9-7F96-FCB3-B0B7-B903BB6C0BE6}"/>
              </a:ext>
            </a:extLst>
          </p:cNvPr>
          <p:cNvSpPr>
            <a:spLocks noGrp="1"/>
          </p:cNvSpPr>
          <p:nvPr>
            <p:ph type="dt" sz="half" idx="10"/>
          </p:nvPr>
        </p:nvSpPr>
        <p:spPr/>
        <p:txBody>
          <a:bodyPr/>
          <a:lstStyle/>
          <a:p>
            <a:fld id="{B4ADAF0F-0298-453C-AD87-09D62B862177}" type="datetimeFigureOut">
              <a:rPr lang="en-US" smtClean="0"/>
              <a:t>9/10/2025</a:t>
            </a:fld>
            <a:endParaRPr lang="en-US"/>
          </a:p>
        </p:txBody>
      </p:sp>
      <p:sp>
        <p:nvSpPr>
          <p:cNvPr id="6" name="Footer Placeholder 5">
            <a:extLst>
              <a:ext uri="{FF2B5EF4-FFF2-40B4-BE49-F238E27FC236}">
                <a16:creationId xmlns:a16="http://schemas.microsoft.com/office/drawing/2014/main" id="{C5796A40-AA79-997E-19DD-61BF1A32E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A995D0-1A47-39C0-7254-0D92A07E9153}"/>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667058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FEBF4-C96D-9C31-8CAB-DA68A226F5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F3282B-A506-9BE3-6E6B-D00D8212B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828D5-9086-39F2-3B44-B936F15CD9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4ADAF0F-0298-453C-AD87-09D62B862177}" type="datetimeFigureOut">
              <a:rPr lang="en-US" smtClean="0"/>
              <a:t>9/10/2025</a:t>
            </a:fld>
            <a:endParaRPr lang="en-US"/>
          </a:p>
        </p:txBody>
      </p:sp>
      <p:sp>
        <p:nvSpPr>
          <p:cNvPr id="5" name="Footer Placeholder 4">
            <a:extLst>
              <a:ext uri="{FF2B5EF4-FFF2-40B4-BE49-F238E27FC236}">
                <a16:creationId xmlns:a16="http://schemas.microsoft.com/office/drawing/2014/main" id="{2B16D980-21AA-DC2D-9D2A-EE447B1E98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9DD6A7B-BA34-FB87-413A-DFD45F6D2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D47A7F-6A6B-4D96-A8D3-7ADCD89C83CD}" type="slidenum">
              <a:rPr lang="en-US" smtClean="0"/>
              <a:t>‹#›</a:t>
            </a:fld>
            <a:endParaRPr lang="en-US"/>
          </a:p>
        </p:txBody>
      </p:sp>
    </p:spTree>
    <p:extLst>
      <p:ext uri="{BB962C8B-B14F-4D97-AF65-F5344CB8AC3E}">
        <p14:creationId xmlns:p14="http://schemas.microsoft.com/office/powerpoint/2010/main" val="1647101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7" r:id="rId4"/>
    <p:sldLayoutId id="2147483653" r:id="rId5"/>
    <p:sldLayoutId id="2147483678"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9/10/2025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4" r:id="rId1"/>
    <p:sldLayoutId id="2147483676" r:id="rId2"/>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8000" kern="1200">
          <a:solidFill>
            <a:schemeClr val="bg1"/>
          </a:solidFill>
          <a:latin typeface="Onyx" panose="04050602080702020203" pitchFamily="82"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800"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2400"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3.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4.pn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4.png"/><Relationship Id="rId18" Type="http://schemas.microsoft.com/office/2007/relationships/hdphoto" Target="../media/hdphoto9.wdp"/><Relationship Id="rId3" Type="http://schemas.openxmlformats.org/officeDocument/2006/relationships/image" Target="../media/image20.png"/><Relationship Id="rId7" Type="http://schemas.microsoft.com/office/2007/relationships/hdphoto" Target="../media/hdphoto5.wdp"/><Relationship Id="rId12" Type="http://schemas.openxmlformats.org/officeDocument/2006/relationships/image" Target="../media/image15.png"/><Relationship Id="rId17" Type="http://schemas.openxmlformats.org/officeDocument/2006/relationships/image" Target="../media/image27.png"/><Relationship Id="rId2" Type="http://schemas.openxmlformats.org/officeDocument/2006/relationships/notesSlide" Target="../notesSlides/notesSlide11.xml"/><Relationship Id="rId16" Type="http://schemas.microsoft.com/office/2007/relationships/hdphoto" Target="../media/hdphoto8.wdp"/><Relationship Id="rId1" Type="http://schemas.openxmlformats.org/officeDocument/2006/relationships/slideLayout" Target="../slideLayouts/slideLayout12.xml"/><Relationship Id="rId6" Type="http://schemas.openxmlformats.org/officeDocument/2006/relationships/image" Target="../media/image23.png"/><Relationship Id="rId11" Type="http://schemas.microsoft.com/office/2007/relationships/hdphoto" Target="../media/hdphoto7.wdp"/><Relationship Id="rId5" Type="http://schemas.openxmlformats.org/officeDocument/2006/relationships/image" Target="../media/image22.png"/><Relationship Id="rId15" Type="http://schemas.openxmlformats.org/officeDocument/2006/relationships/image" Target="../media/image26.png"/><Relationship Id="rId10" Type="http://schemas.openxmlformats.org/officeDocument/2006/relationships/image" Target="../media/image25.png"/><Relationship Id="rId4" Type="http://schemas.openxmlformats.org/officeDocument/2006/relationships/image" Target="../media/image21.jpeg"/><Relationship Id="rId9" Type="http://schemas.microsoft.com/office/2007/relationships/hdphoto" Target="../media/hdphoto6.wdp"/><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4.png"/><Relationship Id="rId18" Type="http://schemas.microsoft.com/office/2007/relationships/hdphoto" Target="../media/hdphoto4.wdp"/><Relationship Id="rId3" Type="http://schemas.openxmlformats.org/officeDocument/2006/relationships/image" Target="../media/image20.png"/><Relationship Id="rId21" Type="http://schemas.microsoft.com/office/2007/relationships/hdphoto" Target="../media/hdphoto8.wdp"/><Relationship Id="rId7" Type="http://schemas.microsoft.com/office/2007/relationships/hdphoto" Target="../media/hdphoto5.wdp"/><Relationship Id="rId12" Type="http://schemas.openxmlformats.org/officeDocument/2006/relationships/image" Target="../media/image15.png"/><Relationship Id="rId17" Type="http://schemas.openxmlformats.org/officeDocument/2006/relationships/image" Target="../media/image17.png"/><Relationship Id="rId2" Type="http://schemas.openxmlformats.org/officeDocument/2006/relationships/notesSlide" Target="../notesSlides/notesSlide12.xml"/><Relationship Id="rId16" Type="http://schemas.microsoft.com/office/2007/relationships/hdphoto" Target="../media/hdphoto9.wdp"/><Relationship Id="rId20"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23.png"/><Relationship Id="rId11" Type="http://schemas.microsoft.com/office/2007/relationships/hdphoto" Target="../media/hdphoto7.wdp"/><Relationship Id="rId5" Type="http://schemas.openxmlformats.org/officeDocument/2006/relationships/image" Target="../media/image22.png"/><Relationship Id="rId15" Type="http://schemas.openxmlformats.org/officeDocument/2006/relationships/image" Target="../media/image27.png"/><Relationship Id="rId10" Type="http://schemas.openxmlformats.org/officeDocument/2006/relationships/image" Target="../media/image25.png"/><Relationship Id="rId19" Type="http://schemas.openxmlformats.org/officeDocument/2006/relationships/image" Target="../media/image28.png"/><Relationship Id="rId4" Type="http://schemas.openxmlformats.org/officeDocument/2006/relationships/image" Target="../media/image21.jpeg"/><Relationship Id="rId9" Type="http://schemas.microsoft.com/office/2007/relationships/hdphoto" Target="../media/hdphoto6.wdp"/><Relationship Id="rId1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4.emf"/><Relationship Id="rId5" Type="http://schemas.openxmlformats.org/officeDocument/2006/relationships/oleObject" Target="../embeddings/oleObject2.bin"/><Relationship Id="rId10" Type="http://schemas.openxmlformats.org/officeDocument/2006/relationships/image" Target="../media/image36.emf"/><Relationship Id="rId4" Type="http://schemas.openxmlformats.org/officeDocument/2006/relationships/image" Target="../media/image33.emf"/><Relationship Id="rId9"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5495CA-F81B-7366-8177-D602BF067605}"/>
              </a:ext>
            </a:extLst>
          </p:cNvPr>
          <p:cNvSpPr txBox="1"/>
          <p:nvPr/>
        </p:nvSpPr>
        <p:spPr>
          <a:xfrm>
            <a:off x="2971800" y="1536174"/>
            <a:ext cx="6094206" cy="3046988"/>
          </a:xfrm>
          <a:prstGeom prst="rect">
            <a:avLst/>
          </a:prstGeom>
          <a:noFill/>
        </p:spPr>
        <p:txBody>
          <a:bodyPr wrap="square">
            <a:spAutoFit/>
          </a:bodyPr>
          <a:lstStyle/>
          <a:p>
            <a:pPr algn="ctr">
              <a:spcBef>
                <a:spcPts val="0"/>
              </a:spcBef>
            </a:pPr>
            <a:r>
              <a:rPr lang="en-US" sz="9600" dirty="0">
                <a:solidFill>
                  <a:schemeClr val="bg1"/>
                </a:solidFill>
                <a:latin typeface="Onyx" panose="04050602080702020203" pitchFamily="82" charset="0"/>
              </a:rPr>
              <a:t>SUPPER PROGRAM FOR ASP STAFF</a:t>
            </a:r>
          </a:p>
        </p:txBody>
      </p:sp>
      <p:sp>
        <p:nvSpPr>
          <p:cNvPr id="7" name="Flowchart: Connector 6">
            <a:extLst>
              <a:ext uri="{FF2B5EF4-FFF2-40B4-BE49-F238E27FC236}">
                <a16:creationId xmlns:a16="http://schemas.microsoft.com/office/drawing/2014/main" id="{31858975-C254-F826-D38A-A363A6D5D82C}"/>
              </a:ext>
            </a:extLst>
          </p:cNvPr>
          <p:cNvSpPr/>
          <p:nvPr/>
        </p:nvSpPr>
        <p:spPr>
          <a:xfrm>
            <a:off x="-955184" y="-623723"/>
            <a:ext cx="3469783" cy="3644904"/>
          </a:xfrm>
          <a:prstGeom prst="flowChartConnector">
            <a:avLst/>
          </a:prstGeom>
          <a:solidFill>
            <a:srgbClr val="7F000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lowchart: Connector 7">
            <a:extLst>
              <a:ext uri="{FF2B5EF4-FFF2-40B4-BE49-F238E27FC236}">
                <a16:creationId xmlns:a16="http://schemas.microsoft.com/office/drawing/2014/main" id="{D784BF22-D95E-2F66-DBFE-B4BA1F861BF6}"/>
              </a:ext>
            </a:extLst>
          </p:cNvPr>
          <p:cNvSpPr/>
          <p:nvPr/>
        </p:nvSpPr>
        <p:spPr>
          <a:xfrm>
            <a:off x="8526463" y="3862137"/>
            <a:ext cx="3665538" cy="3626337"/>
          </a:xfrm>
          <a:prstGeom prst="flowChartConnector">
            <a:avLst/>
          </a:prstGeom>
          <a:solidFill>
            <a:srgbClr val="FF0000">
              <a:lumMod val="50000"/>
            </a:srgbClr>
          </a:solidFill>
          <a:ln w="9525" cap="flat" cmpd="sng" algn="ctr">
            <a:solidFill>
              <a:srgbClr val="FF0000">
                <a:lumMod val="5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Flowchart: Connector 8">
            <a:extLst>
              <a:ext uri="{FF2B5EF4-FFF2-40B4-BE49-F238E27FC236}">
                <a16:creationId xmlns:a16="http://schemas.microsoft.com/office/drawing/2014/main" id="{4349BC20-AFD4-A6C2-868D-8C2C88053BF6}"/>
              </a:ext>
            </a:extLst>
          </p:cNvPr>
          <p:cNvSpPr/>
          <p:nvPr/>
        </p:nvSpPr>
        <p:spPr>
          <a:xfrm>
            <a:off x="7991806" y="4475747"/>
            <a:ext cx="995784" cy="102691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E8DDE2C0-D35E-60D4-B148-04907F9640ED}"/>
              </a:ext>
            </a:extLst>
          </p:cNvPr>
          <p:cNvSpPr/>
          <p:nvPr/>
        </p:nvSpPr>
        <p:spPr>
          <a:xfrm>
            <a:off x="7735525" y="57113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7D253770-FC62-77BC-9540-BDBC0636538D}"/>
              </a:ext>
            </a:extLst>
          </p:cNvPr>
          <p:cNvSpPr/>
          <p:nvPr/>
        </p:nvSpPr>
        <p:spPr>
          <a:xfrm>
            <a:off x="447266" y="2404606"/>
            <a:ext cx="1209973"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descr="Image preview">
            <a:extLst>
              <a:ext uri="{FF2B5EF4-FFF2-40B4-BE49-F238E27FC236}">
                <a16:creationId xmlns:a16="http://schemas.microsoft.com/office/drawing/2014/main" id="{A6A1CDD6-5C10-764D-79B5-93E63A366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6134" y="1039856"/>
            <a:ext cx="3665538" cy="6309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F21E79-CD20-7FF3-04BD-EDE803F399BA}"/>
              </a:ext>
            </a:extLst>
          </p:cNvPr>
          <p:cNvSpPr txBox="1"/>
          <p:nvPr/>
        </p:nvSpPr>
        <p:spPr>
          <a:xfrm>
            <a:off x="0" y="6601017"/>
            <a:ext cx="699230" cy="276999"/>
          </a:xfrm>
          <a:prstGeom prst="rect">
            <a:avLst/>
          </a:prstGeom>
          <a:noFill/>
        </p:spPr>
        <p:txBody>
          <a:bodyPr wrap="none" rtlCol="0">
            <a:spAutoFit/>
          </a:bodyPr>
          <a:lstStyle/>
          <a:p>
            <a:r>
              <a:rPr lang="en-US" sz="1200" dirty="0">
                <a:solidFill>
                  <a:schemeClr val="bg1"/>
                </a:solidFill>
              </a:rPr>
              <a:t>6/11/25</a:t>
            </a:r>
          </a:p>
        </p:txBody>
      </p:sp>
    </p:spTree>
    <p:extLst>
      <p:ext uri="{BB962C8B-B14F-4D97-AF65-F5344CB8AC3E}">
        <p14:creationId xmlns:p14="http://schemas.microsoft.com/office/powerpoint/2010/main" val="1327392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D66FE769-7A9C-EF7A-5C1C-3D2D62CDE619}"/>
              </a:ext>
            </a:extLst>
          </p:cNvPr>
          <p:cNvSpPr/>
          <p:nvPr/>
        </p:nvSpPr>
        <p:spPr>
          <a:xfrm>
            <a:off x="-2153190" y="-1477986"/>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703831" y="303163"/>
            <a:ext cx="11662110" cy="1143000"/>
          </a:xfrm>
        </p:spPr>
        <p:txBody>
          <a:bodyPr>
            <a:noAutofit/>
          </a:bodyPr>
          <a:lstStyle/>
          <a:p>
            <a:r>
              <a:rPr lang="en-US" sz="8800" dirty="0">
                <a:solidFill>
                  <a:schemeClr val="tx2">
                    <a:lumMod val="50000"/>
                  </a:schemeClr>
                </a:solidFill>
              </a:rPr>
              <a:t>Special Dietary Needs</a:t>
            </a:r>
          </a:p>
        </p:txBody>
      </p:sp>
      <p:sp>
        <p:nvSpPr>
          <p:cNvPr id="29" name="Rectangle 28">
            <a:extLst>
              <a:ext uri="{FF2B5EF4-FFF2-40B4-BE49-F238E27FC236}">
                <a16:creationId xmlns:a16="http://schemas.microsoft.com/office/drawing/2014/main" id="{5D861277-1668-4BE8-ABC2-F90136BFA7D0}"/>
              </a:ext>
            </a:extLst>
          </p:cNvPr>
          <p:cNvSpPr/>
          <p:nvPr/>
        </p:nvSpPr>
        <p:spPr>
          <a:xfrm>
            <a:off x="375794" y="3085835"/>
            <a:ext cx="5910664" cy="3453253"/>
          </a:xfrm>
          <a:prstGeom prst="rect">
            <a:avLst/>
          </a:prstGeom>
        </p:spPr>
        <p:txBody>
          <a:bodyPr wrap="square">
            <a:spAutoFit/>
          </a:bodyPr>
          <a:lstStyle/>
          <a:p>
            <a:pPr marL="457200" lvl="2" indent="-457200">
              <a:lnSpc>
                <a:spcPct val="90000"/>
              </a:lnSpc>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Provide the form to families for completion by the child’s treating physician</a:t>
            </a:r>
          </a:p>
          <a:p>
            <a:pPr marL="457200" lvl="2" indent="-457200">
              <a:lnSpc>
                <a:spcPct val="90000"/>
              </a:lnSpc>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Submit the completed form to the Cafeteria Manager</a:t>
            </a: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45E91F7F-97B5-4257-A994-7315EDB1D914}"/>
              </a:ext>
            </a:extLst>
          </p:cNvPr>
          <p:cNvSpPr/>
          <p:nvPr/>
        </p:nvSpPr>
        <p:spPr>
          <a:xfrm>
            <a:off x="49447" y="1704007"/>
            <a:ext cx="6155554" cy="1089529"/>
          </a:xfrm>
          <a:prstGeom prst="rect">
            <a:avLst/>
          </a:prstGeom>
        </p:spPr>
        <p:txBody>
          <a:bodyPr wrap="square">
            <a:spAutoFit/>
          </a:bodyPr>
          <a:lstStyle/>
          <a:p>
            <a:pPr marL="0" lvl="2">
              <a:lnSpc>
                <a:spcPct val="90000"/>
              </a:lnSpc>
              <a:spcBef>
                <a:spcPct val="20000"/>
              </a:spcBef>
              <a:buClr>
                <a:srgbClr val="000000"/>
              </a:buClr>
              <a:defRPr/>
            </a:pPr>
            <a:r>
              <a:rPr lang="en-US" sz="2400" dirty="0">
                <a:solidFill>
                  <a:schemeClr val="tx2">
                    <a:lumMod val="50000"/>
                  </a:schemeClr>
                </a:solidFill>
                <a:latin typeface="Century Gothic" panose="020B0502020202020204" pitchFamily="34" charset="0"/>
              </a:rPr>
              <a:t>Students who require a special meal can complete the “</a:t>
            </a:r>
            <a:r>
              <a:rPr lang="en-US" sz="2400" i="1" dirty="0">
                <a:solidFill>
                  <a:schemeClr val="tx2">
                    <a:lumMod val="50000"/>
                  </a:schemeClr>
                </a:solidFill>
                <a:latin typeface="Century Gothic" panose="020B0502020202020204" pitchFamily="34" charset="0"/>
              </a:rPr>
              <a:t>Medical Statement to Request Special Diets </a:t>
            </a:r>
            <a:r>
              <a:rPr lang="en-US" sz="2400" dirty="0">
                <a:solidFill>
                  <a:schemeClr val="tx2">
                    <a:lumMod val="50000"/>
                  </a:schemeClr>
                </a:solidFill>
                <a:latin typeface="Century Gothic" panose="020B0502020202020204" pitchFamily="34" charset="0"/>
              </a:rPr>
              <a:t>form”. ASP will:</a:t>
            </a:r>
          </a:p>
        </p:txBody>
      </p:sp>
      <p:sp>
        <p:nvSpPr>
          <p:cNvPr id="5" name="Flowchart: Connector 4">
            <a:extLst>
              <a:ext uri="{FF2B5EF4-FFF2-40B4-BE49-F238E27FC236}">
                <a16:creationId xmlns:a16="http://schemas.microsoft.com/office/drawing/2014/main" id="{309A80A7-C965-3526-2EBC-04D885803269}"/>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A3636B2C-6DA5-CE80-E38D-8CD93D375F39}"/>
              </a:ext>
            </a:extLst>
          </p:cNvPr>
          <p:cNvSpPr/>
          <p:nvPr/>
        </p:nvSpPr>
        <p:spPr>
          <a:xfrm>
            <a:off x="10544718" y="571850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616518A2-D3D9-70FB-820D-425A9141075B}"/>
              </a:ext>
            </a:extLst>
          </p:cNvPr>
          <p:cNvSpPr/>
          <p:nvPr/>
        </p:nvSpPr>
        <p:spPr>
          <a:xfrm>
            <a:off x="10098282" y="640673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AEB5C58-7ED7-433F-8111-12E30F04DC88}"/>
              </a:ext>
            </a:extLst>
          </p:cNvPr>
          <p:cNvPicPr>
            <a:picLocks noChangeAspect="1"/>
          </p:cNvPicPr>
          <p:nvPr/>
        </p:nvPicPr>
        <p:blipFill>
          <a:blip r:embed="rId3"/>
          <a:stretch>
            <a:fillRect/>
          </a:stretch>
        </p:blipFill>
        <p:spPr>
          <a:xfrm>
            <a:off x="7480405" y="712737"/>
            <a:ext cx="3758213" cy="4826395"/>
          </a:xfrm>
          <a:prstGeom prst="rect">
            <a:avLst/>
          </a:prstGeom>
          <a:ln>
            <a:solidFill>
              <a:srgbClr val="000000"/>
            </a:solidFill>
          </a:ln>
        </p:spPr>
      </p:pic>
    </p:spTree>
    <p:extLst>
      <p:ext uri="{BB962C8B-B14F-4D97-AF65-F5344CB8AC3E}">
        <p14:creationId xmlns:p14="http://schemas.microsoft.com/office/powerpoint/2010/main" val="2644483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5F981-F4CB-4007-B9A3-15A5683A5120}"/>
              </a:ext>
            </a:extLst>
          </p:cNvPr>
          <p:cNvSpPr txBox="1"/>
          <p:nvPr/>
        </p:nvSpPr>
        <p:spPr>
          <a:xfrm>
            <a:off x="3525645" y="1044349"/>
            <a:ext cx="4667250" cy="4524315"/>
          </a:xfrm>
          <a:prstGeom prst="rect">
            <a:avLst/>
          </a:prstGeom>
          <a:noFill/>
        </p:spPr>
        <p:txBody>
          <a:bodyPr wrap="square" rtlCol="0">
            <a:spAutoFit/>
          </a:bodyPr>
          <a:lstStyle/>
          <a:p>
            <a:pPr algn="ctr"/>
            <a:r>
              <a:rPr lang="en-US" sz="9600" dirty="0">
                <a:solidFill>
                  <a:schemeClr val="bg1"/>
                </a:solidFill>
                <a:latin typeface="Onyx" panose="04050602080702020203" pitchFamily="82" charset="0"/>
              </a:rPr>
              <a:t>How to spot a Reimbursable Meal</a:t>
            </a:r>
          </a:p>
        </p:txBody>
      </p:sp>
    </p:spTree>
    <p:extLst>
      <p:ext uri="{BB962C8B-B14F-4D97-AF65-F5344CB8AC3E}">
        <p14:creationId xmlns:p14="http://schemas.microsoft.com/office/powerpoint/2010/main" val="16255405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p:cNvGrpSpPr/>
        <p:nvPr/>
      </p:nvGrpSpPr>
      <p:grpSpPr>
        <a:xfrm>
          <a:off x="0" y="0"/>
          <a:ext cx="0" cy="0"/>
          <a:chOff x="0" y="0"/>
          <a:chExt cx="0" cy="0"/>
        </a:xfrm>
      </p:grpSpPr>
      <p:pic>
        <p:nvPicPr>
          <p:cNvPr id="2161" name="Picture 2160" descr="A cartoon of a child holding a red book in a cafeteria&#10;&#10;AI-generated content may be incorrect.">
            <a:extLst>
              <a:ext uri="{FF2B5EF4-FFF2-40B4-BE49-F238E27FC236}">
                <a16:creationId xmlns:a16="http://schemas.microsoft.com/office/drawing/2014/main" id="{A1F7C8A4-D6EF-DE40-C7A9-03E8D9612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38"/>
            <a:ext cx="12192000" cy="6808124"/>
          </a:xfrm>
          <a:prstGeom prst="rect">
            <a:avLst/>
          </a:prstGeom>
        </p:spPr>
      </p:pic>
      <p:sp>
        <p:nvSpPr>
          <p:cNvPr id="2049" name="Rectangle 2048">
            <a:extLst>
              <a:ext uri="{FF2B5EF4-FFF2-40B4-BE49-F238E27FC236}">
                <a16:creationId xmlns:a16="http://schemas.microsoft.com/office/drawing/2014/main" id="{A6707AF9-FAF6-5857-7399-D6E03844CE71}"/>
              </a:ext>
            </a:extLst>
          </p:cNvPr>
          <p:cNvSpPr/>
          <p:nvPr/>
        </p:nvSpPr>
        <p:spPr>
          <a:xfrm>
            <a:off x="0" y="24938"/>
            <a:ext cx="8354014" cy="3121640"/>
          </a:xfrm>
          <a:prstGeom prst="rect">
            <a:avLst/>
          </a:prstGeom>
          <a:solidFill>
            <a:schemeClr val="bg1">
              <a:alpha val="82000"/>
            </a:schemeClr>
          </a:solidFill>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1" name="Picture 28" descr="Driftwood Dairy 10724 Lower Azusa Rd El Monte, CA Dairy Products Wholesale  - MapQuest">
            <a:extLst>
              <a:ext uri="{FF2B5EF4-FFF2-40B4-BE49-F238E27FC236}">
                <a16:creationId xmlns:a16="http://schemas.microsoft.com/office/drawing/2014/main" id="{8D36AEDD-15BA-9A66-C828-C304F62A7DE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3092879" y="860888"/>
            <a:ext cx="1043692" cy="1561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55" name="TextBox 2054">
            <a:extLst>
              <a:ext uri="{FF2B5EF4-FFF2-40B4-BE49-F238E27FC236}">
                <a16:creationId xmlns:a16="http://schemas.microsoft.com/office/drawing/2014/main" id="{25793B54-1923-0C51-AFD1-FDA4A4E04E45}"/>
              </a:ext>
            </a:extLst>
          </p:cNvPr>
          <p:cNvSpPr txBox="1"/>
          <p:nvPr/>
        </p:nvSpPr>
        <p:spPr>
          <a:xfrm>
            <a:off x="4996901" y="2570988"/>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2057" name="TextBox 2056">
            <a:extLst>
              <a:ext uri="{FF2B5EF4-FFF2-40B4-BE49-F238E27FC236}">
                <a16:creationId xmlns:a16="http://schemas.microsoft.com/office/drawing/2014/main" id="{4F15FBF2-B6D7-15A4-6916-01A38E03D758}"/>
              </a:ext>
            </a:extLst>
          </p:cNvPr>
          <p:cNvSpPr txBox="1"/>
          <p:nvPr/>
        </p:nvSpPr>
        <p:spPr>
          <a:xfrm>
            <a:off x="396963" y="2570988"/>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2059" name="Group 2058">
            <a:extLst>
              <a:ext uri="{FF2B5EF4-FFF2-40B4-BE49-F238E27FC236}">
                <a16:creationId xmlns:a16="http://schemas.microsoft.com/office/drawing/2014/main" id="{2FA0BFE9-8862-107C-F55B-6D6392FC1AEA}"/>
              </a:ext>
            </a:extLst>
          </p:cNvPr>
          <p:cNvGrpSpPr/>
          <p:nvPr/>
        </p:nvGrpSpPr>
        <p:grpSpPr>
          <a:xfrm>
            <a:off x="2245212" y="181325"/>
            <a:ext cx="4291450" cy="554416"/>
            <a:chOff x="-648866" y="726314"/>
            <a:chExt cx="4291450" cy="554416"/>
          </a:xfrm>
        </p:grpSpPr>
        <p:sp>
          <p:nvSpPr>
            <p:cNvPr id="2061" name="Rectangle 2060">
              <a:extLst>
                <a:ext uri="{FF2B5EF4-FFF2-40B4-BE49-F238E27FC236}">
                  <a16:creationId xmlns:a16="http://schemas.microsoft.com/office/drawing/2014/main" id="{53BB6468-162B-092B-E6A2-88536E66CF39}"/>
                </a:ext>
              </a:extLst>
            </p:cNvPr>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2062" name="TextBox 2061">
              <a:extLst>
                <a:ext uri="{FF2B5EF4-FFF2-40B4-BE49-F238E27FC236}">
                  <a16:creationId xmlns:a16="http://schemas.microsoft.com/office/drawing/2014/main" id="{D0B6B058-E9C7-BE02-B23C-28D14A251C4D}"/>
                </a:ext>
              </a:extLst>
            </p:cNvPr>
            <p:cNvSpPr txBox="1"/>
            <p:nvPr/>
          </p:nvSpPr>
          <p:spPr>
            <a:xfrm>
              <a:off x="-315702" y="726314"/>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2063" name="Picture 22" descr="Juicy Juice Veggie Orange Medley Single Serve - 4.23 Fl. Oz. - Round Eye  Supply">
            <a:extLst>
              <a:ext uri="{FF2B5EF4-FFF2-40B4-BE49-F238E27FC236}">
                <a16:creationId xmlns:a16="http://schemas.microsoft.com/office/drawing/2014/main" id="{9E1ADD85-9733-D489-B95D-32590B95A83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2072473" y="849685"/>
            <a:ext cx="837598" cy="156183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24" descr="Schools &amp; Foodservice - Fresh Innovations">
            <a:extLst>
              <a:ext uri="{FF2B5EF4-FFF2-40B4-BE49-F238E27FC236}">
                <a16:creationId xmlns:a16="http://schemas.microsoft.com/office/drawing/2014/main" id="{08FCF548-EFAC-9190-0857-CDDF5DABAF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46731">
            <a:off x="118846" y="1071512"/>
            <a:ext cx="1711430" cy="1246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02" name="Picture 14" descr="BIG DADDY'S™ 51% WG FIESTADA Beef Stuffed Sandwich IW | CJ Schwan's">
            <a:extLst>
              <a:ext uri="{FF2B5EF4-FFF2-40B4-BE49-F238E27FC236}">
                <a16:creationId xmlns:a16="http://schemas.microsoft.com/office/drawing/2014/main" id="{B0DB29A7-841C-419C-04B9-A286F3376C7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7848" y1="34821" x2="28270" y2="36607"/>
                        <a14:foregroundMark x1="26160" y1="37500" x2="28270" y2="50000"/>
                        <a14:foregroundMark x1="33122" y1="38839" x2="32489" y2="48214"/>
                        <a14:foregroundMark x1="47468" y1="33482" x2="55485" y2="34821"/>
                      </a14:backgroundRemoval>
                    </a14:imgEffect>
                  </a14:imgLayer>
                </a14:imgProps>
              </a:ext>
              <a:ext uri="{28A0092B-C50C-407E-A947-70E740481C1C}">
                <a14:useLocalDpi xmlns:a14="http://schemas.microsoft.com/office/drawing/2010/main" val="0"/>
              </a:ext>
            </a:extLst>
          </a:blip>
          <a:srcRect/>
          <a:stretch>
            <a:fillRect/>
          </a:stretch>
        </p:blipFill>
        <p:spPr bwMode="auto">
          <a:xfrm>
            <a:off x="4277567" y="837149"/>
            <a:ext cx="3457438" cy="1633895"/>
          </a:xfrm>
          <a:prstGeom prst="rect">
            <a:avLst/>
          </a:prstGeom>
          <a:noFill/>
          <a:extLst>
            <a:ext uri="{909E8E84-426E-40DD-AFC4-6F175D3DCCD1}">
              <a14:hiddenFill xmlns:a14="http://schemas.microsoft.com/office/drawing/2010/main">
                <a:solidFill>
                  <a:srgbClr val="FFFFFF"/>
                </a:solidFill>
              </a14:hiddenFill>
            </a:ext>
          </a:extLst>
        </p:spPr>
      </p:pic>
      <p:pic>
        <p:nvPicPr>
          <p:cNvPr id="2103" name="Picture 2" descr="Green tick checkmark icon Royalty Free Vector Image">
            <a:extLst>
              <a:ext uri="{FF2B5EF4-FFF2-40B4-BE49-F238E27FC236}">
                <a16:creationId xmlns:a16="http://schemas.microsoft.com/office/drawing/2014/main" id="{1C66C991-0AD6-A799-B886-6290855EF71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2810632" y="3885700"/>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2065" name="Group 2064">
            <a:extLst>
              <a:ext uri="{FF2B5EF4-FFF2-40B4-BE49-F238E27FC236}">
                <a16:creationId xmlns:a16="http://schemas.microsoft.com/office/drawing/2014/main" id="{16522E73-7F3E-084E-5BC4-6AF62BE87ABA}"/>
              </a:ext>
            </a:extLst>
          </p:cNvPr>
          <p:cNvGrpSpPr/>
          <p:nvPr/>
        </p:nvGrpSpPr>
        <p:grpSpPr>
          <a:xfrm>
            <a:off x="6273874" y="321523"/>
            <a:ext cx="4280527" cy="1279692"/>
            <a:chOff x="-317932" y="5372312"/>
            <a:chExt cx="5240189" cy="1105035"/>
          </a:xfrm>
        </p:grpSpPr>
        <p:sp>
          <p:nvSpPr>
            <p:cNvPr id="2066" name="Speech Bubble: Oval 2065">
              <a:extLst>
                <a:ext uri="{FF2B5EF4-FFF2-40B4-BE49-F238E27FC236}">
                  <a16:creationId xmlns:a16="http://schemas.microsoft.com/office/drawing/2014/main" id="{945C04AD-09D5-79EF-C790-BA68DA1CA74F}"/>
                </a:ext>
              </a:extLst>
            </p:cNvPr>
            <p:cNvSpPr/>
            <p:nvPr/>
          </p:nvSpPr>
          <p:spPr>
            <a:xfrm>
              <a:off x="-317932" y="5372312"/>
              <a:ext cx="5240189" cy="1105035"/>
            </a:xfrm>
            <a:prstGeom prst="wedgeEllipseCallout">
              <a:avLst>
                <a:gd name="adj1" fmla="val 56296"/>
                <a:gd name="adj2" fmla="val 63697"/>
              </a:avLst>
            </a:prstGeom>
            <a:solidFill>
              <a:schemeClr val="bg1"/>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67" name="TextBox 2066">
              <a:extLst>
                <a:ext uri="{FF2B5EF4-FFF2-40B4-BE49-F238E27FC236}">
                  <a16:creationId xmlns:a16="http://schemas.microsoft.com/office/drawing/2014/main" id="{F11C4A8F-5D31-114D-B407-6F449CDB5C91}"/>
                </a:ext>
              </a:extLst>
            </p:cNvPr>
            <p:cNvSpPr txBox="1"/>
            <p:nvPr/>
          </p:nvSpPr>
          <p:spPr>
            <a:xfrm>
              <a:off x="328753" y="5500262"/>
              <a:ext cx="3957894" cy="717580"/>
            </a:xfrm>
            <a:prstGeom prst="rect">
              <a:avLst/>
            </a:prstGeom>
            <a:noFill/>
          </p:spPr>
          <p:txBody>
            <a:bodyPr wrap="square" rtlCol="0">
              <a:spAutoFit/>
            </a:bodyPr>
            <a:lstStyle/>
            <a:p>
              <a:pPr algn="ctr"/>
              <a:r>
                <a:rPr lang="en-US" sz="2400" b="1" dirty="0">
                  <a:solidFill>
                    <a:srgbClr val="10253F"/>
                  </a:solidFill>
                  <a:latin typeface="Century Gothic" panose="020B0502020202020204" pitchFamily="34" charset="0"/>
                </a:rPr>
                <a:t>Is this a reimbursable meal?</a:t>
              </a:r>
            </a:p>
          </p:txBody>
        </p:sp>
      </p:grpSp>
    </p:spTree>
    <p:extLst>
      <p:ext uri="{BB962C8B-B14F-4D97-AF65-F5344CB8AC3E}">
        <p14:creationId xmlns:p14="http://schemas.microsoft.com/office/powerpoint/2010/main" val="6537027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65"/>
                                        </p:tgtEl>
                                        <p:attrNameLst>
                                          <p:attrName>style.visibility</p:attrName>
                                        </p:attrNameLst>
                                      </p:cBhvr>
                                      <p:to>
                                        <p:strVal val="visible"/>
                                      </p:to>
                                    </p:set>
                                    <p:animEffect transition="in" filter="wipe(left)">
                                      <p:cBhvr>
                                        <p:cTn id="7" dur="500"/>
                                        <p:tgtEl>
                                          <p:spTgt spid="2065"/>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125E-6 -1.48148E-6 L -0.00183 0.50208 " pathEditMode="relative" rAng="0" ptsTypes="AA">
                                      <p:cBhvr>
                                        <p:cTn id="10" dur="1000" fill="hold"/>
                                        <p:tgtEl>
                                          <p:spTgt spid="2063"/>
                                        </p:tgtEl>
                                        <p:attrNameLst>
                                          <p:attrName>ppt_x</p:attrName>
                                          <p:attrName>ppt_y</p:attrName>
                                        </p:attrNameLst>
                                      </p:cBhvr>
                                      <p:rCtr x="-91" y="25093"/>
                                    </p:animMotion>
                                  </p:childTnLst>
                                </p:cTn>
                              </p:par>
                              <p:par>
                                <p:cTn id="11" presetID="42" presetClass="path" presetSubtype="0" accel="50000" decel="50000" fill="hold" nodeType="withEffect">
                                  <p:stCondLst>
                                    <p:cond delay="0"/>
                                  </p:stCondLst>
                                  <p:childTnLst>
                                    <p:animMotion origin="layout" path="M 1.875E-6 -3.7037E-6 L -0.11706 0.50533 " pathEditMode="relative" rAng="0" ptsTypes="AA">
                                      <p:cBhvr>
                                        <p:cTn id="12" dur="1000" fill="hold"/>
                                        <p:tgtEl>
                                          <p:spTgt spid="2102"/>
                                        </p:tgtEl>
                                        <p:attrNameLst>
                                          <p:attrName>ppt_x</p:attrName>
                                          <p:attrName>ppt_y</p:attrName>
                                        </p:attrNameLst>
                                      </p:cBhvr>
                                      <p:rCtr x="-5859" y="25255"/>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103"/>
                                        </p:tgtEl>
                                        <p:attrNameLst>
                                          <p:attrName>style.visibility</p:attrName>
                                        </p:attrNameLst>
                                      </p:cBhvr>
                                      <p:to>
                                        <p:strVal val="visible"/>
                                      </p:to>
                                    </p:set>
                                    <p:animEffect transition="in" filter="barn(outVertical)">
                                      <p:cBhvr>
                                        <p:cTn id="17" dur="500"/>
                                        <p:tgtEl>
                                          <p:spTgt spid="2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p:cNvGrpSpPr/>
        <p:nvPr/>
      </p:nvGrpSpPr>
      <p:grpSpPr>
        <a:xfrm>
          <a:off x="0" y="0"/>
          <a:ext cx="0" cy="0"/>
          <a:chOff x="0" y="0"/>
          <a:chExt cx="0" cy="0"/>
        </a:xfrm>
      </p:grpSpPr>
      <p:pic>
        <p:nvPicPr>
          <p:cNvPr id="3" name="Picture 2" descr="A cartoon of a child holding a red book in a cafeteria&#10;&#10;AI-generated content may be incorrect.">
            <a:extLst>
              <a:ext uri="{FF2B5EF4-FFF2-40B4-BE49-F238E27FC236}">
                <a16:creationId xmlns:a16="http://schemas.microsoft.com/office/drawing/2014/main" id="{4E4F3AA0-2B7B-87C1-3BD2-AFCBE632F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0" y="-2178"/>
            <a:ext cx="12192000" cy="6808124"/>
          </a:xfrm>
          <a:prstGeom prst="rect">
            <a:avLst/>
          </a:prstGeom>
        </p:spPr>
      </p:pic>
      <p:sp>
        <p:nvSpPr>
          <p:cNvPr id="4" name="Rectangle 3">
            <a:extLst>
              <a:ext uri="{FF2B5EF4-FFF2-40B4-BE49-F238E27FC236}">
                <a16:creationId xmlns:a16="http://schemas.microsoft.com/office/drawing/2014/main" id="{08669984-0956-9F79-FC79-0F4BC85B15D9}"/>
              </a:ext>
            </a:extLst>
          </p:cNvPr>
          <p:cNvSpPr/>
          <p:nvPr/>
        </p:nvSpPr>
        <p:spPr>
          <a:xfrm>
            <a:off x="0" y="24938"/>
            <a:ext cx="8354014" cy="3121640"/>
          </a:xfrm>
          <a:prstGeom prst="rect">
            <a:avLst/>
          </a:prstGeom>
          <a:solidFill>
            <a:schemeClr val="bg1">
              <a:alpha val="82000"/>
            </a:schemeClr>
          </a:solidFill>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8" descr="Driftwood Dairy 10724 Lower Azusa Rd El Monte, CA Dairy Products Wholesale  - MapQuest">
            <a:extLst>
              <a:ext uri="{FF2B5EF4-FFF2-40B4-BE49-F238E27FC236}">
                <a16:creationId xmlns:a16="http://schemas.microsoft.com/office/drawing/2014/main" id="{611246DC-6953-CE6E-2309-4ACE0EDD51E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3092879" y="860888"/>
            <a:ext cx="1043692" cy="1561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F6FD57-FC34-1C04-6C22-760569E5D764}"/>
              </a:ext>
            </a:extLst>
          </p:cNvPr>
          <p:cNvSpPr txBox="1"/>
          <p:nvPr/>
        </p:nvSpPr>
        <p:spPr>
          <a:xfrm>
            <a:off x="4996901" y="2570988"/>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7" name="TextBox 6">
            <a:extLst>
              <a:ext uri="{FF2B5EF4-FFF2-40B4-BE49-F238E27FC236}">
                <a16:creationId xmlns:a16="http://schemas.microsoft.com/office/drawing/2014/main" id="{A882ECD0-6F24-7794-187F-698D8012D147}"/>
              </a:ext>
            </a:extLst>
          </p:cNvPr>
          <p:cNvSpPr txBox="1"/>
          <p:nvPr/>
        </p:nvSpPr>
        <p:spPr>
          <a:xfrm>
            <a:off x="396963" y="2570988"/>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8" name="Group 7">
            <a:extLst>
              <a:ext uri="{FF2B5EF4-FFF2-40B4-BE49-F238E27FC236}">
                <a16:creationId xmlns:a16="http://schemas.microsoft.com/office/drawing/2014/main" id="{96B2E656-3FC6-BE56-3211-579CD35C29E2}"/>
              </a:ext>
            </a:extLst>
          </p:cNvPr>
          <p:cNvGrpSpPr/>
          <p:nvPr/>
        </p:nvGrpSpPr>
        <p:grpSpPr>
          <a:xfrm>
            <a:off x="2245212" y="181325"/>
            <a:ext cx="4291450" cy="554416"/>
            <a:chOff x="-648866" y="726314"/>
            <a:chExt cx="4291450" cy="554416"/>
          </a:xfrm>
        </p:grpSpPr>
        <p:sp>
          <p:nvSpPr>
            <p:cNvPr id="10" name="Rectangle 9">
              <a:extLst>
                <a:ext uri="{FF2B5EF4-FFF2-40B4-BE49-F238E27FC236}">
                  <a16:creationId xmlns:a16="http://schemas.microsoft.com/office/drawing/2014/main" id="{E4B5B003-FAEF-1E86-1B48-43F49DC9730A}"/>
                </a:ext>
              </a:extLst>
            </p:cNvPr>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11" name="TextBox 10">
              <a:extLst>
                <a:ext uri="{FF2B5EF4-FFF2-40B4-BE49-F238E27FC236}">
                  <a16:creationId xmlns:a16="http://schemas.microsoft.com/office/drawing/2014/main" id="{85836A42-1418-FB17-03CF-964E84C5761E}"/>
                </a:ext>
              </a:extLst>
            </p:cNvPr>
            <p:cNvSpPr txBox="1"/>
            <p:nvPr/>
          </p:nvSpPr>
          <p:spPr>
            <a:xfrm>
              <a:off x="-315702" y="726314"/>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12" name="Picture 22" descr="Juicy Juice Veggie Orange Medley Single Serve - 4.23 Fl. Oz. - Round Eye  Supply">
            <a:extLst>
              <a:ext uri="{FF2B5EF4-FFF2-40B4-BE49-F238E27FC236}">
                <a16:creationId xmlns:a16="http://schemas.microsoft.com/office/drawing/2014/main" id="{59FA4566-C187-E1B3-796F-917BF54839E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2072473" y="849685"/>
            <a:ext cx="837598" cy="15618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Schools &amp; Foodservice - Fresh Innovations">
            <a:extLst>
              <a:ext uri="{FF2B5EF4-FFF2-40B4-BE49-F238E27FC236}">
                <a16:creationId xmlns:a16="http://schemas.microsoft.com/office/drawing/2014/main" id="{508C263A-206E-75DD-E43E-57E2FAEB31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46731">
            <a:off x="118846" y="1071512"/>
            <a:ext cx="1711430" cy="1246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4" descr="BIG DADDY'S™ 51% WG FIESTADA Beef Stuffed Sandwich IW | CJ Schwan's">
            <a:extLst>
              <a:ext uri="{FF2B5EF4-FFF2-40B4-BE49-F238E27FC236}">
                <a16:creationId xmlns:a16="http://schemas.microsoft.com/office/drawing/2014/main" id="{A78991BE-5A15-7409-F12A-0C0BDE94BBA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27848" y1="34821" x2="28270" y2="36607"/>
                        <a14:foregroundMark x1="26160" y1="37500" x2="28270" y2="50000"/>
                        <a14:foregroundMark x1="33122" y1="38839" x2="32489" y2="48214"/>
                        <a14:foregroundMark x1="47468" y1="33482" x2="55485" y2="34821"/>
                      </a14:backgroundRemoval>
                    </a14:imgEffect>
                  </a14:imgLayer>
                </a14:imgProps>
              </a:ext>
              <a:ext uri="{28A0092B-C50C-407E-A947-70E740481C1C}">
                <a14:useLocalDpi xmlns:a14="http://schemas.microsoft.com/office/drawing/2010/main" val="0"/>
              </a:ext>
            </a:extLst>
          </a:blip>
          <a:srcRect/>
          <a:stretch>
            <a:fillRect/>
          </a:stretch>
        </p:blipFill>
        <p:spPr bwMode="auto">
          <a:xfrm>
            <a:off x="4277567" y="837149"/>
            <a:ext cx="3457438" cy="163389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2647059" y="3830961"/>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200F9CB5-9977-B151-92D3-EF103468A235}"/>
              </a:ext>
            </a:extLst>
          </p:cNvPr>
          <p:cNvGrpSpPr/>
          <p:nvPr/>
        </p:nvGrpSpPr>
        <p:grpSpPr>
          <a:xfrm>
            <a:off x="6273874" y="321523"/>
            <a:ext cx="4280527" cy="1279692"/>
            <a:chOff x="-317932" y="5372312"/>
            <a:chExt cx="5240189" cy="1105035"/>
          </a:xfrm>
        </p:grpSpPr>
        <p:sp>
          <p:nvSpPr>
            <p:cNvPr id="16" name="Speech Bubble: Oval 15">
              <a:extLst>
                <a:ext uri="{FF2B5EF4-FFF2-40B4-BE49-F238E27FC236}">
                  <a16:creationId xmlns:a16="http://schemas.microsoft.com/office/drawing/2014/main" id="{2DBD43EB-7576-06B9-E518-2A2C0E04FADF}"/>
                </a:ext>
              </a:extLst>
            </p:cNvPr>
            <p:cNvSpPr/>
            <p:nvPr/>
          </p:nvSpPr>
          <p:spPr>
            <a:xfrm>
              <a:off x="-317932" y="5372312"/>
              <a:ext cx="5240189" cy="1105035"/>
            </a:xfrm>
            <a:prstGeom prst="wedgeEllipseCallout">
              <a:avLst>
                <a:gd name="adj1" fmla="val 56296"/>
                <a:gd name="adj2" fmla="val 63697"/>
              </a:avLst>
            </a:prstGeom>
            <a:solidFill>
              <a:schemeClr val="bg1"/>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D5F057A-1E63-1D89-175B-03A41B12DFE4}"/>
                </a:ext>
              </a:extLst>
            </p:cNvPr>
            <p:cNvSpPr txBox="1"/>
            <p:nvPr/>
          </p:nvSpPr>
          <p:spPr>
            <a:xfrm>
              <a:off x="331043" y="5608220"/>
              <a:ext cx="3957894" cy="717580"/>
            </a:xfrm>
            <a:prstGeom prst="rect">
              <a:avLst/>
            </a:prstGeom>
            <a:noFill/>
          </p:spPr>
          <p:txBody>
            <a:bodyPr wrap="square" rtlCol="0">
              <a:spAutoFit/>
            </a:bodyPr>
            <a:lstStyle/>
            <a:p>
              <a:pPr algn="ctr"/>
              <a:r>
                <a:rPr lang="en-US" sz="2400" b="1" dirty="0">
                  <a:solidFill>
                    <a:srgbClr val="10253F"/>
                  </a:solidFill>
                  <a:latin typeface="Century Gothic" panose="020B0502020202020204" pitchFamily="34" charset="0"/>
                </a:rPr>
                <a:t>What about this meal?</a:t>
              </a:r>
            </a:p>
          </p:txBody>
        </p:sp>
      </p:grpSp>
    </p:spTree>
    <p:custDataLst>
      <p:tags r:id="rId1"/>
    </p:custDataLst>
    <p:extLst>
      <p:ext uri="{BB962C8B-B14F-4D97-AF65-F5344CB8AC3E}">
        <p14:creationId xmlns:p14="http://schemas.microsoft.com/office/powerpoint/2010/main" val="6190848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375E-6 -1.85185E-6 L -0.11145 0.45509 " pathEditMode="relative" rAng="0" ptsTypes="AA">
                                      <p:cBhvr>
                                        <p:cTn id="10" dur="1000" fill="hold"/>
                                        <p:tgtEl>
                                          <p:spTgt spid="5"/>
                                        </p:tgtEl>
                                        <p:attrNameLst>
                                          <p:attrName>ppt_x</p:attrName>
                                          <p:attrName>ppt_y</p:attrName>
                                        </p:attrNameLst>
                                      </p:cBhvr>
                                      <p:rCtr x="-5573" y="22755"/>
                                    </p:animMotion>
                                  </p:childTnLst>
                                </p:cTn>
                              </p:par>
                              <p:par>
                                <p:cTn id="11" presetID="42" presetClass="path" presetSubtype="0" accel="50000" decel="50000" fill="hold" nodeType="withEffect">
                                  <p:stCondLst>
                                    <p:cond delay="0"/>
                                  </p:stCondLst>
                                  <p:childTnLst>
                                    <p:animMotion origin="layout" path="M 1.875E-6 -3.7037E-6 L -0.1556 0.47176 " pathEditMode="relative" rAng="0" ptsTypes="AA">
                                      <p:cBhvr>
                                        <p:cTn id="12" dur="1000" fill="hold"/>
                                        <p:tgtEl>
                                          <p:spTgt spid="14"/>
                                        </p:tgtEl>
                                        <p:attrNameLst>
                                          <p:attrName>ppt_x</p:attrName>
                                          <p:attrName>ppt_y</p:attrName>
                                        </p:attrNameLst>
                                      </p:cBhvr>
                                      <p:rCtr x="-7786" y="23588"/>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a:extLst>
            <a:ext uri="{FF2B5EF4-FFF2-40B4-BE49-F238E27FC236}">
              <a16:creationId xmlns:a16="http://schemas.microsoft.com/office/drawing/2014/main" id="{8B9CC841-E417-E4AC-DB06-FDFF3DA949C2}"/>
            </a:ext>
          </a:extLst>
        </p:cNvPr>
        <p:cNvGrpSpPr/>
        <p:nvPr/>
      </p:nvGrpSpPr>
      <p:grpSpPr>
        <a:xfrm>
          <a:off x="0" y="0"/>
          <a:ext cx="0" cy="0"/>
          <a:chOff x="0" y="0"/>
          <a:chExt cx="0" cy="0"/>
        </a:xfrm>
      </p:grpSpPr>
      <p:pic>
        <p:nvPicPr>
          <p:cNvPr id="3" name="Picture 2" descr="A cartoon of a child holding a red book in a cafeteria&#10;&#10;AI-generated content may be incorrect.">
            <a:extLst>
              <a:ext uri="{FF2B5EF4-FFF2-40B4-BE49-F238E27FC236}">
                <a16:creationId xmlns:a16="http://schemas.microsoft.com/office/drawing/2014/main" id="{756EEF29-B39A-83FF-68B3-C621AE6C4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0" y="-2178"/>
            <a:ext cx="12192000" cy="6808124"/>
          </a:xfrm>
          <a:prstGeom prst="rect">
            <a:avLst/>
          </a:prstGeom>
        </p:spPr>
      </p:pic>
      <p:sp>
        <p:nvSpPr>
          <p:cNvPr id="4" name="Rectangle 3">
            <a:extLst>
              <a:ext uri="{FF2B5EF4-FFF2-40B4-BE49-F238E27FC236}">
                <a16:creationId xmlns:a16="http://schemas.microsoft.com/office/drawing/2014/main" id="{A9759ED1-6E9C-7AB7-67AC-D67532ADFE56}"/>
              </a:ext>
            </a:extLst>
          </p:cNvPr>
          <p:cNvSpPr/>
          <p:nvPr/>
        </p:nvSpPr>
        <p:spPr>
          <a:xfrm>
            <a:off x="0" y="24938"/>
            <a:ext cx="8354014" cy="3121640"/>
          </a:xfrm>
          <a:prstGeom prst="rect">
            <a:avLst/>
          </a:prstGeom>
          <a:solidFill>
            <a:schemeClr val="bg1">
              <a:alpha val="82000"/>
            </a:schemeClr>
          </a:solidFill>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8" descr="Driftwood Dairy 10724 Lower Azusa Rd El Monte, CA Dairy Products Wholesale  - MapQuest">
            <a:extLst>
              <a:ext uri="{FF2B5EF4-FFF2-40B4-BE49-F238E27FC236}">
                <a16:creationId xmlns:a16="http://schemas.microsoft.com/office/drawing/2014/main" id="{BFA05659-3858-321D-881F-BF1030AC8B0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3092879" y="860888"/>
            <a:ext cx="1043692" cy="1561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908160-9E94-9DCB-0EF5-DE36A74C3F14}"/>
              </a:ext>
            </a:extLst>
          </p:cNvPr>
          <p:cNvSpPr txBox="1"/>
          <p:nvPr/>
        </p:nvSpPr>
        <p:spPr>
          <a:xfrm>
            <a:off x="4996901" y="2570988"/>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7" name="TextBox 6">
            <a:extLst>
              <a:ext uri="{FF2B5EF4-FFF2-40B4-BE49-F238E27FC236}">
                <a16:creationId xmlns:a16="http://schemas.microsoft.com/office/drawing/2014/main" id="{38B4A4BC-05AA-9F1C-7952-10A3AFC17744}"/>
              </a:ext>
            </a:extLst>
          </p:cNvPr>
          <p:cNvSpPr txBox="1"/>
          <p:nvPr/>
        </p:nvSpPr>
        <p:spPr>
          <a:xfrm>
            <a:off x="396963" y="2570988"/>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8" name="Group 7">
            <a:extLst>
              <a:ext uri="{FF2B5EF4-FFF2-40B4-BE49-F238E27FC236}">
                <a16:creationId xmlns:a16="http://schemas.microsoft.com/office/drawing/2014/main" id="{E2DFECFD-F70F-1385-FC04-22712F0EB4E3}"/>
              </a:ext>
            </a:extLst>
          </p:cNvPr>
          <p:cNvGrpSpPr/>
          <p:nvPr/>
        </p:nvGrpSpPr>
        <p:grpSpPr>
          <a:xfrm>
            <a:off x="2245212" y="181325"/>
            <a:ext cx="4291450" cy="554416"/>
            <a:chOff x="-648866" y="726314"/>
            <a:chExt cx="4291450" cy="554416"/>
          </a:xfrm>
        </p:grpSpPr>
        <p:sp>
          <p:nvSpPr>
            <p:cNvPr id="10" name="Rectangle 9">
              <a:extLst>
                <a:ext uri="{FF2B5EF4-FFF2-40B4-BE49-F238E27FC236}">
                  <a16:creationId xmlns:a16="http://schemas.microsoft.com/office/drawing/2014/main" id="{17B642EA-1967-5AF1-971E-482E1B469BFD}"/>
                </a:ext>
              </a:extLst>
            </p:cNvPr>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11" name="TextBox 10">
              <a:extLst>
                <a:ext uri="{FF2B5EF4-FFF2-40B4-BE49-F238E27FC236}">
                  <a16:creationId xmlns:a16="http://schemas.microsoft.com/office/drawing/2014/main" id="{D46A770D-C811-905B-BC55-CE2211D17523}"/>
                </a:ext>
              </a:extLst>
            </p:cNvPr>
            <p:cNvSpPr txBox="1"/>
            <p:nvPr/>
          </p:nvSpPr>
          <p:spPr>
            <a:xfrm>
              <a:off x="-315702" y="726314"/>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12" name="Picture 22" descr="Juicy Juice Veggie Orange Medley Single Serve - 4.23 Fl. Oz. - Round Eye  Supply">
            <a:extLst>
              <a:ext uri="{FF2B5EF4-FFF2-40B4-BE49-F238E27FC236}">
                <a16:creationId xmlns:a16="http://schemas.microsoft.com/office/drawing/2014/main" id="{6B190A94-EBF6-1E8D-2198-E7734DD0EAA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2072473" y="849685"/>
            <a:ext cx="837598" cy="15618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Schools &amp; Foodservice - Fresh Innovations">
            <a:extLst>
              <a:ext uri="{FF2B5EF4-FFF2-40B4-BE49-F238E27FC236}">
                <a16:creationId xmlns:a16="http://schemas.microsoft.com/office/drawing/2014/main" id="{572A12D7-0B5D-96B8-B848-B07051D6A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46731">
            <a:off x="118846" y="1071512"/>
            <a:ext cx="1711430" cy="1246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4" descr="BIG DADDY'S™ 51% WG FIESTADA Beef Stuffed Sandwich IW | CJ Schwan's">
            <a:extLst>
              <a:ext uri="{FF2B5EF4-FFF2-40B4-BE49-F238E27FC236}">
                <a16:creationId xmlns:a16="http://schemas.microsoft.com/office/drawing/2014/main" id="{AD28D94F-7476-BB46-8A9B-0677838917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27848" y1="34821" x2="28270" y2="36607"/>
                        <a14:foregroundMark x1="26160" y1="37500" x2="28270" y2="50000"/>
                        <a14:foregroundMark x1="33122" y1="38839" x2="32489" y2="48214"/>
                        <a14:foregroundMark x1="47468" y1="33482" x2="55485" y2="34821"/>
                      </a14:backgroundRemoval>
                    </a14:imgEffect>
                  </a14:imgLayer>
                </a14:imgProps>
              </a:ext>
              <a:ext uri="{28A0092B-C50C-407E-A947-70E740481C1C}">
                <a14:useLocalDpi xmlns:a14="http://schemas.microsoft.com/office/drawing/2010/main" val="0"/>
              </a:ext>
            </a:extLst>
          </a:blip>
          <a:srcRect/>
          <a:stretch>
            <a:fillRect/>
          </a:stretch>
        </p:blipFill>
        <p:spPr bwMode="auto">
          <a:xfrm>
            <a:off x="4277567" y="837149"/>
            <a:ext cx="3457438" cy="163389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66F960D-72CF-010A-FA98-C4A98A7C91CD}"/>
              </a:ext>
            </a:extLst>
          </p:cNvPr>
          <p:cNvGrpSpPr/>
          <p:nvPr/>
        </p:nvGrpSpPr>
        <p:grpSpPr>
          <a:xfrm>
            <a:off x="6273874" y="321523"/>
            <a:ext cx="4280527" cy="1279692"/>
            <a:chOff x="-317932" y="5372312"/>
            <a:chExt cx="5240189" cy="1105035"/>
          </a:xfrm>
        </p:grpSpPr>
        <p:sp>
          <p:nvSpPr>
            <p:cNvPr id="16" name="Speech Bubble: Oval 15">
              <a:extLst>
                <a:ext uri="{FF2B5EF4-FFF2-40B4-BE49-F238E27FC236}">
                  <a16:creationId xmlns:a16="http://schemas.microsoft.com/office/drawing/2014/main" id="{E1F27388-4624-950D-F93B-E77B6C2511E8}"/>
                </a:ext>
              </a:extLst>
            </p:cNvPr>
            <p:cNvSpPr/>
            <p:nvPr/>
          </p:nvSpPr>
          <p:spPr>
            <a:xfrm>
              <a:off x="-317932" y="5372312"/>
              <a:ext cx="5240189" cy="1105035"/>
            </a:xfrm>
            <a:prstGeom prst="wedgeEllipseCallout">
              <a:avLst>
                <a:gd name="adj1" fmla="val 56296"/>
                <a:gd name="adj2" fmla="val 63697"/>
              </a:avLst>
            </a:prstGeom>
            <a:solidFill>
              <a:schemeClr val="bg1"/>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50B6245-3B34-4806-A5D0-77712DA4A833}"/>
                </a:ext>
              </a:extLst>
            </p:cNvPr>
            <p:cNvSpPr txBox="1"/>
            <p:nvPr/>
          </p:nvSpPr>
          <p:spPr>
            <a:xfrm>
              <a:off x="331043" y="5608220"/>
              <a:ext cx="3957894" cy="717580"/>
            </a:xfrm>
            <a:prstGeom prst="rect">
              <a:avLst/>
            </a:prstGeom>
            <a:noFill/>
          </p:spPr>
          <p:txBody>
            <a:bodyPr wrap="square" rtlCol="0">
              <a:spAutoFit/>
            </a:bodyPr>
            <a:lstStyle/>
            <a:p>
              <a:pPr algn="ctr"/>
              <a:r>
                <a:rPr lang="en-US" sz="2400" b="1" dirty="0">
                  <a:solidFill>
                    <a:srgbClr val="10253F"/>
                  </a:solidFill>
                  <a:latin typeface="Century Gothic" panose="020B0502020202020204" pitchFamily="34" charset="0"/>
                </a:rPr>
                <a:t>Last one! Is this a reimbursable meal?</a:t>
              </a:r>
            </a:p>
          </p:txBody>
        </p:sp>
      </p:grpSp>
      <p:pic>
        <p:nvPicPr>
          <p:cNvPr id="86" name="Picture 2" descr="Green tick checkmark icon Royalty Free Vector Image">
            <a:extLst>
              <a:ext uri="{FF2B5EF4-FFF2-40B4-BE49-F238E27FC236}">
                <a16:creationId xmlns:a16="http://schemas.microsoft.com/office/drawing/2014/main" id="{7AB7E252-4743-54A3-B3A9-BAC1738EDF4E}"/>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2647059" y="3830961"/>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786487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08333E-6 -7.40741E-7 L 0.12213 0.50301 " pathEditMode="relative" rAng="0" ptsTypes="AA">
                                      <p:cBhvr>
                                        <p:cTn id="10" dur="1000" fill="hold"/>
                                        <p:tgtEl>
                                          <p:spTgt spid="13"/>
                                        </p:tgtEl>
                                        <p:attrNameLst>
                                          <p:attrName>ppt_x</p:attrName>
                                          <p:attrName>ppt_y</p:attrName>
                                        </p:attrNameLst>
                                      </p:cBhvr>
                                      <p:rCtr x="6107" y="25139"/>
                                    </p:animMotion>
                                  </p:childTnLst>
                                </p:cTn>
                              </p:par>
                              <p:par>
                                <p:cTn id="11" presetID="42" presetClass="path" presetSubtype="0" accel="50000" decel="50000" fill="hold" nodeType="withEffect">
                                  <p:stCondLst>
                                    <p:cond delay="0"/>
                                  </p:stCondLst>
                                  <p:childTnLst>
                                    <p:animMotion origin="layout" path="M 3.125E-6 -1.48148E-6 L 0.10846 0.51783 " pathEditMode="relative" rAng="0" ptsTypes="AA">
                                      <p:cBhvr>
                                        <p:cTn id="12" dur="1000" fill="hold"/>
                                        <p:tgtEl>
                                          <p:spTgt spid="12"/>
                                        </p:tgtEl>
                                        <p:attrNameLst>
                                          <p:attrName>ppt_x</p:attrName>
                                          <p:attrName>ppt_y</p:attrName>
                                        </p:attrNameLst>
                                      </p:cBhvr>
                                      <p:rCtr x="5417" y="25880"/>
                                    </p:animMotion>
                                  </p:childTnLst>
                                </p:cTn>
                              </p:par>
                              <p:par>
                                <p:cTn id="13" presetID="42" presetClass="path" presetSubtype="0" accel="50000" decel="50000" fill="hold" nodeType="withEffect">
                                  <p:stCondLst>
                                    <p:cond delay="0"/>
                                  </p:stCondLst>
                                  <p:childTnLst>
                                    <p:animMotion origin="layout" path="M -4.375E-6 -1.85185E-6 L 0.13373 0.51806 " pathEditMode="relative" rAng="0" ptsTypes="AA">
                                      <p:cBhvr>
                                        <p:cTn id="14" dur="1000" fill="hold"/>
                                        <p:tgtEl>
                                          <p:spTgt spid="5"/>
                                        </p:tgtEl>
                                        <p:attrNameLst>
                                          <p:attrName>ppt_x</p:attrName>
                                          <p:attrName>ppt_y</p:attrName>
                                        </p:attrNameLst>
                                      </p:cBhvr>
                                      <p:rCtr x="6680" y="25903"/>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a:extLst>
            <a:ext uri="{FF2B5EF4-FFF2-40B4-BE49-F238E27FC236}">
              <a16:creationId xmlns:a16="http://schemas.microsoft.com/office/drawing/2014/main" id="{91823923-4A3A-2CF9-45DE-21187F8CE20E}"/>
            </a:ext>
          </a:extLst>
        </p:cNvPr>
        <p:cNvGrpSpPr/>
        <p:nvPr/>
      </p:nvGrpSpPr>
      <p:grpSpPr>
        <a:xfrm>
          <a:off x="0" y="0"/>
          <a:ext cx="0" cy="0"/>
          <a:chOff x="0" y="0"/>
          <a:chExt cx="0" cy="0"/>
        </a:xfrm>
      </p:grpSpPr>
      <p:pic>
        <p:nvPicPr>
          <p:cNvPr id="20" name="Picture 19" descr="A long shot of a table&#10;&#10;AI-generated content may be incorrect.">
            <a:extLst>
              <a:ext uri="{FF2B5EF4-FFF2-40B4-BE49-F238E27FC236}">
                <a16:creationId xmlns:a16="http://schemas.microsoft.com/office/drawing/2014/main" id="{C2CC3BF8-0683-6097-E6E5-A92A322B4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154747"/>
          </a:xfrm>
          <a:prstGeom prst="rect">
            <a:avLst/>
          </a:prstGeom>
        </p:spPr>
      </p:pic>
      <p:grpSp>
        <p:nvGrpSpPr>
          <p:cNvPr id="2" name="Group 1">
            <a:extLst>
              <a:ext uri="{FF2B5EF4-FFF2-40B4-BE49-F238E27FC236}">
                <a16:creationId xmlns:a16="http://schemas.microsoft.com/office/drawing/2014/main" id="{6DD7E2CB-8941-C4B5-771B-9B133F6641D2}"/>
              </a:ext>
            </a:extLst>
          </p:cNvPr>
          <p:cNvGrpSpPr/>
          <p:nvPr/>
        </p:nvGrpSpPr>
        <p:grpSpPr>
          <a:xfrm>
            <a:off x="5910281" y="381000"/>
            <a:ext cx="6121400" cy="5524500"/>
            <a:chOff x="4644189" y="3019926"/>
            <a:chExt cx="4333862" cy="3659066"/>
          </a:xfrm>
        </p:grpSpPr>
        <p:sp>
          <p:nvSpPr>
            <p:cNvPr id="9" name="Rectangle 8">
              <a:extLst>
                <a:ext uri="{FF2B5EF4-FFF2-40B4-BE49-F238E27FC236}">
                  <a16:creationId xmlns:a16="http://schemas.microsoft.com/office/drawing/2014/main" id="{11A51EC7-9D3B-4F7D-A1F5-84E0505BBB43}"/>
                </a:ext>
              </a:extLst>
            </p:cNvPr>
            <p:cNvSpPr/>
            <p:nvPr/>
          </p:nvSpPr>
          <p:spPr>
            <a:xfrm>
              <a:off x="4644189" y="3019926"/>
              <a:ext cx="4333862" cy="3659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604743-ABA4-AD0E-BB7F-687D91BF08B8}"/>
                </a:ext>
              </a:extLst>
            </p:cNvPr>
            <p:cNvSpPr txBox="1"/>
            <p:nvPr/>
          </p:nvSpPr>
          <p:spPr>
            <a:xfrm>
              <a:off x="4732395" y="3097706"/>
              <a:ext cx="4107401" cy="2476789"/>
            </a:xfrm>
            <a:prstGeom prst="rect">
              <a:avLst/>
            </a:prstGeom>
            <a:solidFill>
              <a:srgbClr val="7F0000"/>
            </a:solidFill>
            <a:ln>
              <a:noFill/>
            </a:ln>
          </p:spPr>
          <p:txBody>
            <a:bodyPr wrap="square" rtlCol="0">
              <a:spAutoFit/>
            </a:bodyPr>
            <a:lstStyle/>
            <a:p>
              <a:pPr algn="ctr"/>
              <a:r>
                <a:rPr lang="en-US" sz="3200" b="1" dirty="0">
                  <a:solidFill>
                    <a:schemeClr val="bg1"/>
                  </a:solidFill>
                  <a:latin typeface="Century" panose="02040604050505020304" pitchFamily="18" charset="0"/>
                </a:rPr>
                <a:t>REMINDER</a:t>
              </a:r>
            </a:p>
            <a:p>
              <a:pPr algn="ctr"/>
              <a:endParaRPr lang="en-US" sz="1100" b="1" dirty="0">
                <a:solidFill>
                  <a:schemeClr val="bg1"/>
                </a:solidFill>
                <a:latin typeface="Century" panose="02040604050505020304" pitchFamily="18" charset="0"/>
              </a:endParaRPr>
            </a:p>
            <a:p>
              <a:r>
                <a:rPr lang="en-US" sz="2800" dirty="0">
                  <a:solidFill>
                    <a:schemeClr val="bg1"/>
                  </a:solidFill>
                  <a:latin typeface="Century Gothic" panose="020B0502020202020204" pitchFamily="34" charset="0"/>
                </a:rPr>
                <a:t>Student </a:t>
              </a:r>
              <a:r>
                <a:rPr lang="en-US" sz="2800" b="1" dirty="0">
                  <a:solidFill>
                    <a:schemeClr val="bg1"/>
                  </a:solidFill>
                  <a:latin typeface="Century Gothic" panose="020B0502020202020204" pitchFamily="34" charset="0"/>
                </a:rPr>
                <a:t>is not </a:t>
              </a:r>
              <a:r>
                <a:rPr lang="en-US" sz="2800" dirty="0">
                  <a:solidFill>
                    <a:schemeClr val="bg1"/>
                  </a:solidFill>
                  <a:latin typeface="Century Gothic" panose="020B0502020202020204" pitchFamily="34" charset="0"/>
                </a:rPr>
                <a:t>required to take a vegetable or fruit during supper </a:t>
              </a:r>
            </a:p>
            <a:p>
              <a:endParaRPr lang="en-US" sz="2800" b="1" dirty="0">
                <a:solidFill>
                  <a:schemeClr val="bg1"/>
                </a:solidFill>
                <a:latin typeface="Century Gothic" panose="020B0502020202020204" pitchFamily="34" charset="0"/>
              </a:endParaRPr>
            </a:p>
            <a:p>
              <a:pPr marL="285750" indent="-285750">
                <a:buFont typeface="Wingdings" panose="05000000000000000000" pitchFamily="2" charset="2"/>
                <a:buChar char="Ø"/>
              </a:pPr>
              <a:r>
                <a:rPr lang="en-US" sz="2800" b="1" dirty="0">
                  <a:solidFill>
                    <a:schemeClr val="bg1"/>
                  </a:solidFill>
                  <a:latin typeface="Century Gothic" panose="020B0502020202020204" pitchFamily="34" charset="0"/>
                </a:rPr>
                <a:t>3 </a:t>
              </a:r>
              <a:r>
                <a:rPr lang="en-US" sz="2800" dirty="0">
                  <a:solidFill>
                    <a:schemeClr val="bg1"/>
                  </a:solidFill>
                  <a:latin typeface="Century Gothic" panose="020B0502020202020204" pitchFamily="34" charset="0"/>
                </a:rPr>
                <a:t>of the </a:t>
              </a:r>
              <a:r>
                <a:rPr lang="en-US" sz="2800" b="1" dirty="0">
                  <a:solidFill>
                    <a:schemeClr val="bg1"/>
                  </a:solidFill>
                  <a:latin typeface="Century Gothic" panose="020B0502020202020204" pitchFamily="34" charset="0"/>
                </a:rPr>
                <a:t>5 </a:t>
              </a:r>
              <a:r>
                <a:rPr lang="en-US" sz="2800" dirty="0">
                  <a:solidFill>
                    <a:schemeClr val="bg1"/>
                  </a:solidFill>
                  <a:latin typeface="Century Gothic" panose="020B0502020202020204" pitchFamily="34" charset="0"/>
                </a:rPr>
                <a:t>meal components must be selected to complete a reimbursable meal</a:t>
              </a:r>
            </a:p>
            <a:p>
              <a:endParaRPr lang="en-US" sz="2600" dirty="0">
                <a:solidFill>
                  <a:srgbClr val="000000"/>
                </a:solidFill>
              </a:endParaRPr>
            </a:p>
          </p:txBody>
        </p:sp>
      </p:grpSp>
      <p:pic>
        <p:nvPicPr>
          <p:cNvPr id="22" name="Picture 21" descr="A cartoon of a person pointing at a stick&#10;&#10;AI-generated content may be incorrect.">
            <a:extLst>
              <a:ext uri="{FF2B5EF4-FFF2-40B4-BE49-F238E27FC236}">
                <a16:creationId xmlns:a16="http://schemas.microsoft.com/office/drawing/2014/main" id="{77CE6317-CC2F-D35B-D8A2-3C3804B73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9998" y="1216118"/>
            <a:ext cx="3695701" cy="5489482"/>
          </a:xfrm>
          <a:prstGeom prst="rect">
            <a:avLst/>
          </a:prstGeom>
          <a:effectLst>
            <a:outerShdw blurRad="76200" dir="18900000" sy="23000" kx="-1200000" algn="bl" rotWithShape="0">
              <a:prstClr val="black">
                <a:alpha val="20000"/>
              </a:prstClr>
            </a:outerShdw>
          </a:effectLst>
        </p:spPr>
      </p:pic>
    </p:spTree>
    <p:custDataLst>
      <p:tags r:id="rId1"/>
    </p:custDataLst>
    <p:extLst>
      <p:ext uri="{BB962C8B-B14F-4D97-AF65-F5344CB8AC3E}">
        <p14:creationId xmlns:p14="http://schemas.microsoft.com/office/powerpoint/2010/main" val="12895721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56624091-2FF5-86E1-C48F-E52A1D51C1F6}"/>
              </a:ext>
            </a:extLst>
          </p:cNvPr>
          <p:cNvSpPr/>
          <p:nvPr/>
        </p:nvSpPr>
        <p:spPr>
          <a:xfrm>
            <a:off x="2165933" y="0"/>
            <a:ext cx="7327870" cy="685799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654313" y="438696"/>
            <a:ext cx="4404871" cy="1143000"/>
          </a:xfrm>
        </p:spPr>
        <p:txBody>
          <a:bodyPr>
            <a:noAutofit/>
          </a:bodyPr>
          <a:lstStyle/>
          <a:p>
            <a:pPr algn="l"/>
            <a:r>
              <a:rPr lang="en-US" sz="7200" dirty="0"/>
              <a:t>Supper Cart Set Up</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739022" y="1510320"/>
            <a:ext cx="6181692" cy="97084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Because of the OVS model, a supper cart and the BIC dolly may need to be used together to serve supper. </a:t>
            </a:r>
          </a:p>
        </p:txBody>
      </p:sp>
      <p:sp>
        <p:nvSpPr>
          <p:cNvPr id="2" name="Rectangle 1">
            <a:extLst>
              <a:ext uri="{FF2B5EF4-FFF2-40B4-BE49-F238E27FC236}">
                <a16:creationId xmlns:a16="http://schemas.microsoft.com/office/drawing/2014/main" id="{EB3E119C-3A51-47C9-8D6C-4D576A73ABC5}"/>
              </a:ext>
            </a:extLst>
          </p:cNvPr>
          <p:cNvSpPr/>
          <p:nvPr/>
        </p:nvSpPr>
        <p:spPr>
          <a:xfrm>
            <a:off x="2934602" y="2772171"/>
            <a:ext cx="6322795" cy="2923877"/>
          </a:xfrm>
          <a:prstGeom prst="rect">
            <a:avLst/>
          </a:prstGeom>
        </p:spPr>
        <p:txBody>
          <a:bodyPr wrap="square">
            <a:spAutoFit/>
          </a:bodyPr>
          <a:lstStyle/>
          <a:p>
            <a:pPr marL="457200" indent="-457200">
              <a:spcBef>
                <a:spcPts val="1200"/>
              </a:spcBef>
              <a:buFont typeface="Wingdings" panose="05000000000000000000" pitchFamily="2" charset="2"/>
              <a:buChar char="Ø"/>
            </a:pPr>
            <a:r>
              <a:rPr lang="en-US" altLang="en-US" sz="2200" dirty="0">
                <a:solidFill>
                  <a:schemeClr val="bg1"/>
                </a:solidFill>
                <a:latin typeface="Century Gothic" panose="020B0502020202020204" pitchFamily="34" charset="0"/>
              </a:rPr>
              <a:t>Store food items in BIC insulated bags before service</a:t>
            </a:r>
          </a:p>
          <a:p>
            <a:pPr marL="457200" indent="-457200">
              <a:spcBef>
                <a:spcPts val="1200"/>
              </a:spcBef>
              <a:buFont typeface="Wingdings" panose="05000000000000000000" pitchFamily="2" charset="2"/>
              <a:buChar char="Ø"/>
            </a:pPr>
            <a:r>
              <a:rPr lang="en-US" altLang="en-US" sz="2200" dirty="0">
                <a:solidFill>
                  <a:schemeClr val="bg1"/>
                </a:solidFill>
                <a:latin typeface="Century Gothic" panose="020B0502020202020204" pitchFamily="34" charset="0"/>
              </a:rPr>
              <a:t>Use BIC dolly to carry additional bags to supper area on campus</a:t>
            </a:r>
          </a:p>
          <a:p>
            <a:pPr marL="457200" indent="-457200">
              <a:spcBef>
                <a:spcPts val="1200"/>
              </a:spcBef>
              <a:buFont typeface="Wingdings" panose="05000000000000000000" pitchFamily="2" charset="2"/>
              <a:buChar char="Ø"/>
            </a:pPr>
            <a:r>
              <a:rPr lang="en-US" altLang="en-US" sz="2200" dirty="0">
                <a:solidFill>
                  <a:schemeClr val="bg1"/>
                </a:solidFill>
                <a:latin typeface="Century Gothic" panose="020B0502020202020204" pitchFamily="34" charset="0"/>
              </a:rPr>
              <a:t>Use the shelf space on cart to store 3lb trays and </a:t>
            </a:r>
            <a:r>
              <a:rPr lang="en-US" altLang="en-US" sz="2200" dirty="0" err="1">
                <a:solidFill>
                  <a:schemeClr val="bg1"/>
                </a:solidFill>
                <a:latin typeface="Century Gothic" panose="020B0502020202020204" pitchFamily="34" charset="0"/>
              </a:rPr>
              <a:t>sporkettes</a:t>
            </a:r>
            <a:endParaRPr lang="en-US" altLang="en-US" sz="2200" dirty="0">
              <a:solidFill>
                <a:schemeClr val="bg1"/>
              </a:solidFill>
              <a:latin typeface="Century Gothic" panose="020B0502020202020204" pitchFamily="34" charset="0"/>
            </a:endParaRPr>
          </a:p>
          <a:p>
            <a:pPr marL="457200" indent="-457200">
              <a:spcBef>
                <a:spcPts val="1200"/>
              </a:spcBef>
              <a:buFont typeface="Wingdings" panose="05000000000000000000" pitchFamily="2" charset="2"/>
              <a:buChar char="Ø"/>
            </a:pPr>
            <a:endParaRPr lang="en-US" altLang="en-US" sz="2200" dirty="0">
              <a:solidFill>
                <a:srgbClr val="000000"/>
              </a:solidFill>
              <a:latin typeface="Century Gothic" panose="020B0502020202020204" pitchFamily="34" charset="0"/>
            </a:endParaRPr>
          </a:p>
        </p:txBody>
      </p:sp>
      <p:sp>
        <p:nvSpPr>
          <p:cNvPr id="8" name="Content Placeholder 2">
            <a:extLst>
              <a:ext uri="{FF2B5EF4-FFF2-40B4-BE49-F238E27FC236}">
                <a16:creationId xmlns:a16="http://schemas.microsoft.com/office/drawing/2014/main" id="{3711B80F-6BB2-43D6-8538-51F7DCD4F191}"/>
              </a:ext>
            </a:extLst>
          </p:cNvPr>
          <p:cNvSpPr txBox="1">
            <a:spLocks/>
          </p:cNvSpPr>
          <p:nvPr/>
        </p:nvSpPr>
        <p:spPr>
          <a:xfrm>
            <a:off x="3168259" y="5399056"/>
            <a:ext cx="5323217" cy="1070885"/>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400"/>
              </a:spcAft>
              <a:buNone/>
            </a:pPr>
            <a:r>
              <a:rPr lang="en-US" altLang="en-US" sz="2200" dirty="0">
                <a:solidFill>
                  <a:schemeClr val="bg1"/>
                </a:solidFill>
                <a:latin typeface="Century Gothic" panose="020B0502020202020204" pitchFamily="34" charset="0"/>
              </a:rPr>
              <a:t>Highly recommended to set up near a lunch table in the designated eating area.</a:t>
            </a:r>
          </a:p>
        </p:txBody>
      </p:sp>
      <p:sp>
        <p:nvSpPr>
          <p:cNvPr id="7" name="Flowchart: Connector 6">
            <a:extLst>
              <a:ext uri="{FF2B5EF4-FFF2-40B4-BE49-F238E27FC236}">
                <a16:creationId xmlns:a16="http://schemas.microsoft.com/office/drawing/2014/main" id="{F643F1AD-21B2-80C9-BD22-62595369F321}"/>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3905ED2D-27E3-00E2-C2F1-188066BFD08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709C468-6839-7323-364C-2F6F7BA2FF5F}"/>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E3C121D0-65FD-5F5A-47C7-4563FDE7614B}"/>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182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0" y="5381415"/>
            <a:ext cx="12192000" cy="1476586"/>
          </a:xfrm>
          <a:prstGeom prst="rect">
            <a:avLst/>
          </a:prstGeom>
          <a:blipFill>
            <a:blip r:embed="rId4">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cartoon of a person holding a tablet&#10;&#10;AI-generated content may be incorrect.">
            <a:extLst>
              <a:ext uri="{FF2B5EF4-FFF2-40B4-BE49-F238E27FC236}">
                <a16:creationId xmlns:a16="http://schemas.microsoft.com/office/drawing/2014/main" id="{7DA8303B-90C4-4FEB-6FD8-4E07E35B8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7303" y="379003"/>
            <a:ext cx="2848840" cy="6319697"/>
          </a:xfrm>
          <a:prstGeom prst="rect">
            <a:avLst/>
          </a:prstGeom>
        </p:spPr>
      </p:pic>
      <p:sp>
        <p:nvSpPr>
          <p:cNvPr id="14" name="Can 13"/>
          <p:cNvSpPr/>
          <p:nvPr/>
        </p:nvSpPr>
        <p:spPr>
          <a:xfrm rot="5400000">
            <a:off x="5443229" y="5674213"/>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6B6B6B"/>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4084" y="4964114"/>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2508" y="4445510"/>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2508" y="5394067"/>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4084" y="3895879"/>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25218" y="1626017"/>
            <a:ext cx="1390144" cy="10128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10107365" y="3009412"/>
            <a:ext cx="685756" cy="127870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17710" r="86566"/>
                    </a14:imgEffect>
                  </a14:imgLayer>
                </a14:imgProps>
              </a:ext>
              <a:ext uri="{28A0092B-C50C-407E-A947-70E740481C1C}">
                <a14:useLocalDpi xmlns:a14="http://schemas.microsoft.com/office/drawing/2010/main" val="0"/>
              </a:ext>
            </a:extLst>
          </a:blip>
          <a:srcRect l="9103" r="4827"/>
          <a:stretch>
            <a:fillRect/>
          </a:stretch>
        </p:blipFill>
        <p:spPr bwMode="auto">
          <a:xfrm>
            <a:off x="5694458" y="1172906"/>
            <a:ext cx="2226095" cy="1218362"/>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1" name="Group 160"/>
          <p:cNvGrpSpPr/>
          <p:nvPr/>
        </p:nvGrpSpPr>
        <p:grpSpPr>
          <a:xfrm>
            <a:off x="-24030" y="529118"/>
            <a:ext cx="5822897" cy="6769773"/>
            <a:chOff x="-22903" y="2324101"/>
            <a:chExt cx="5822897" cy="5248227"/>
          </a:xfrm>
        </p:grpSpPr>
        <p:sp>
          <p:nvSpPr>
            <p:cNvPr id="7" name="Rectangle 6"/>
            <p:cNvSpPr/>
            <p:nvPr/>
          </p:nvSpPr>
          <p:spPr>
            <a:xfrm>
              <a:off x="-1" y="2324101"/>
              <a:ext cx="5412269" cy="45339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2903" y="3825561"/>
              <a:ext cx="5822897" cy="152927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600" dirty="0">
                  <a:solidFill>
                    <a:schemeClr val="bg1"/>
                  </a:solidFill>
                  <a:latin typeface="Century Gothic" panose="020B0502020202020204" pitchFamily="34" charset="0"/>
                </a:rPr>
                <a:t>Your set up may differ according to your participation counts, campus and weekly menu.</a:t>
              </a: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p:txBody>
        </p:sp>
        <p:sp>
          <p:nvSpPr>
            <p:cNvPr id="82" name="Content Placeholder 2">
              <a:extLst>
                <a:ext uri="{FF2B5EF4-FFF2-40B4-BE49-F238E27FC236}">
                  <a16:creationId xmlns:a16="http://schemas.microsoft.com/office/drawing/2014/main" id="{3711B80F-6BB2-43D6-8538-51F7DCD4F191}"/>
                </a:ext>
              </a:extLst>
            </p:cNvPr>
            <p:cNvSpPr txBox="1">
              <a:spLocks/>
            </p:cNvSpPr>
            <p:nvPr/>
          </p:nvSpPr>
          <p:spPr>
            <a:xfrm>
              <a:off x="233413" y="4865714"/>
              <a:ext cx="5187855" cy="270661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Store less popular items in same bag to maximize space.</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Do not crush or squeeze food items into bags; use an additional bag. </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This model allows for OVS. </a:t>
              </a: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p:txBody>
        </p:sp>
      </p:grpSp>
      <p:cxnSp>
        <p:nvCxnSpPr>
          <p:cNvPr id="97" name="Straight Arrow Connector 96"/>
          <p:cNvCxnSpPr/>
          <p:nvPr/>
        </p:nvCxnSpPr>
        <p:spPr>
          <a:xfrm flipH="1">
            <a:off x="6482297" y="2211900"/>
            <a:ext cx="79811" cy="91619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05" name="Picture 104"/>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762626" y="3017845"/>
            <a:ext cx="1274580" cy="1244112"/>
          </a:xfrm>
          <a:prstGeom prst="rect">
            <a:avLst/>
          </a:prstGeom>
          <a:effectLst>
            <a:outerShdw blurRad="50800" dist="38100" dir="2700000" algn="tl" rotWithShape="0">
              <a:prstClr val="black">
                <a:alpha val="40000"/>
              </a:prstClr>
            </a:outerShdw>
          </a:effectLst>
        </p:spPr>
      </p:pic>
      <p:cxnSp>
        <p:nvCxnSpPr>
          <p:cNvPr id="108" name="Straight Arrow Connector 107"/>
          <p:cNvCxnSpPr>
            <a:stCxn id="78" idx="2"/>
          </p:cNvCxnSpPr>
          <p:nvPr/>
        </p:nvCxnSpPr>
        <p:spPr>
          <a:xfrm flipH="1">
            <a:off x="7920553" y="2638872"/>
            <a:ext cx="299737" cy="1015431"/>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a:off x="9179347" y="4267328"/>
            <a:ext cx="48022" cy="1050742"/>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a:off x="9836942" y="4342145"/>
            <a:ext cx="404493" cy="97453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5295" y="692374"/>
            <a:ext cx="5412268" cy="1593121"/>
          </a:xfrm>
          <a:noFill/>
        </p:spPr>
        <p:txBody>
          <a:bodyPr>
            <a:normAutofit fontScale="90000"/>
          </a:bodyPr>
          <a:lstStyle/>
          <a:p>
            <a:pPr algn="l"/>
            <a:r>
              <a:rPr lang="en-US" sz="7200" dirty="0"/>
              <a:t>Supper Cart Set Up Example</a:t>
            </a:r>
          </a:p>
        </p:txBody>
      </p:sp>
    </p:spTree>
    <p:extLst>
      <p:ext uri="{BB962C8B-B14F-4D97-AF65-F5344CB8AC3E}">
        <p14:creationId xmlns:p14="http://schemas.microsoft.com/office/powerpoint/2010/main" val="222293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500"/>
                                        <p:tgtEl>
                                          <p:spTgt spid="78"/>
                                        </p:tgtEl>
                                      </p:cBhvr>
                                    </p:animEffect>
                                    <p:anim calcmode="lin" valueType="num">
                                      <p:cBhvr>
                                        <p:cTn id="17" dur="500" fill="hold"/>
                                        <p:tgtEl>
                                          <p:spTgt spid="78"/>
                                        </p:tgtEl>
                                        <p:attrNameLst>
                                          <p:attrName>ppt_x</p:attrName>
                                        </p:attrNameLst>
                                      </p:cBhvr>
                                      <p:tavLst>
                                        <p:tav tm="0">
                                          <p:val>
                                            <p:strVal val="#ppt_x"/>
                                          </p:val>
                                        </p:tav>
                                        <p:tav tm="100000">
                                          <p:val>
                                            <p:strVal val="#ppt_x"/>
                                          </p:val>
                                        </p:tav>
                                      </p:tavLst>
                                    </p:anim>
                                    <p:anim calcmode="lin" valueType="num">
                                      <p:cBhvr>
                                        <p:cTn id="18" dur="500" fill="hold"/>
                                        <p:tgtEl>
                                          <p:spTgt spid="78"/>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500"/>
                                        <p:tgtEl>
                                          <p:spTgt spid="108"/>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fade">
                                      <p:cBhvr>
                                        <p:cTn id="25" dur="500"/>
                                        <p:tgtEl>
                                          <p:spTgt spid="105"/>
                                        </p:tgtEl>
                                      </p:cBhvr>
                                    </p:animEffect>
                                    <p:anim calcmode="lin" valueType="num">
                                      <p:cBhvr>
                                        <p:cTn id="26" dur="500" fill="hold"/>
                                        <p:tgtEl>
                                          <p:spTgt spid="105"/>
                                        </p:tgtEl>
                                        <p:attrNameLst>
                                          <p:attrName>ppt_x</p:attrName>
                                        </p:attrNameLst>
                                      </p:cBhvr>
                                      <p:tavLst>
                                        <p:tav tm="0">
                                          <p:val>
                                            <p:strVal val="#ppt_x"/>
                                          </p:val>
                                        </p:tav>
                                        <p:tav tm="100000">
                                          <p:val>
                                            <p:strVal val="#ppt_x"/>
                                          </p:val>
                                        </p:tav>
                                      </p:tavLst>
                                    </p:anim>
                                    <p:anim calcmode="lin" valueType="num">
                                      <p:cBhvr>
                                        <p:cTn id="27" dur="500" fill="hold"/>
                                        <p:tgtEl>
                                          <p:spTgt spid="105"/>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500"/>
                                        <p:tgtEl>
                                          <p:spTgt spid="110"/>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anim calcmode="lin" valueType="num">
                                      <p:cBhvr>
                                        <p:cTn id="35" dur="500" fill="hold"/>
                                        <p:tgtEl>
                                          <p:spTgt spid="79"/>
                                        </p:tgtEl>
                                        <p:attrNameLst>
                                          <p:attrName>ppt_x</p:attrName>
                                        </p:attrNameLst>
                                      </p:cBhvr>
                                      <p:tavLst>
                                        <p:tav tm="0">
                                          <p:val>
                                            <p:strVal val="#ppt_x"/>
                                          </p:val>
                                        </p:tav>
                                        <p:tav tm="100000">
                                          <p:val>
                                            <p:strVal val="#ppt_x"/>
                                          </p:val>
                                        </p:tav>
                                      </p:tavLst>
                                    </p:anim>
                                    <p:anim calcmode="lin" valueType="num">
                                      <p:cBhvr>
                                        <p:cTn id="36" dur="500" fill="hold"/>
                                        <p:tgtEl>
                                          <p:spTgt spid="79"/>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0" y="5381415"/>
            <a:ext cx="12192000" cy="1476586"/>
          </a:xfrm>
          <a:prstGeom prst="rect">
            <a:avLst/>
          </a:prstGeom>
          <a:blipFill>
            <a:blip r:embed="rId4">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A cartoon of a person holding a tablet&#10;&#10;AI-generated content may be incorrect.">
            <a:extLst>
              <a:ext uri="{FF2B5EF4-FFF2-40B4-BE49-F238E27FC236}">
                <a16:creationId xmlns:a16="http://schemas.microsoft.com/office/drawing/2014/main" id="{BCEA0653-7514-5517-546C-E5E7CA1E48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7303" y="379003"/>
            <a:ext cx="2848840" cy="6319697"/>
          </a:xfrm>
          <a:prstGeom prst="rect">
            <a:avLst/>
          </a:prstGeom>
        </p:spPr>
      </p:pic>
      <p:sp>
        <p:nvSpPr>
          <p:cNvPr id="83" name="Rectangle 82"/>
          <p:cNvSpPr/>
          <p:nvPr/>
        </p:nvSpPr>
        <p:spPr>
          <a:xfrm>
            <a:off x="0" y="6122178"/>
            <a:ext cx="4946198" cy="744012"/>
          </a:xfrm>
          <a:prstGeom prst="rect">
            <a:avLst/>
          </a:prstGeom>
          <a:blipFill>
            <a:blip r:embed="rId4">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an 13"/>
          <p:cNvSpPr/>
          <p:nvPr/>
        </p:nvSpPr>
        <p:spPr>
          <a:xfrm rot="5400000">
            <a:off x="5444356"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565656"/>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8029" y="3381260"/>
            <a:ext cx="479136" cy="3490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9549508" y="4890115"/>
            <a:ext cx="263250" cy="47437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4"/>
          <p:cNvPicPr>
            <a:picLocks noChangeAspect="1"/>
          </p:cNvPicPr>
          <p:nvPr/>
        </p:nvPicPr>
        <p:blipFill>
          <a:blip r:embed="rId15">
            <a:extLst>
              <a:ext uri="{BEBA8EAE-BF5A-486C-A8C5-ECC9F3942E4B}">
                <a14:imgProps xmlns:a14="http://schemas.microsoft.com/office/drawing/2010/main">
                  <a14:imgLayer r:embed="rId16">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818053" y="4865023"/>
            <a:ext cx="543640" cy="530645"/>
          </a:xfrm>
          <a:prstGeom prst="rect">
            <a:avLst/>
          </a:prstGeom>
          <a:effectLst>
            <a:outerShdw blurRad="50800" dist="38100" dir="2700000" algn="tl" rotWithShape="0">
              <a:prstClr val="black">
                <a:alpha val="40000"/>
              </a:prstClr>
            </a:outerShdw>
          </a:effectLst>
        </p:spPr>
      </p:pic>
      <p:sp>
        <p:nvSpPr>
          <p:cNvPr id="7" name="Rectangle 6"/>
          <p:cNvSpPr/>
          <p:nvPr/>
        </p:nvSpPr>
        <p:spPr>
          <a:xfrm>
            <a:off x="-15613" y="1785527"/>
            <a:ext cx="5412269" cy="4533900"/>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A9ED7D-C4FA-B281-D4B0-A637FA4412F5}"/>
              </a:ext>
            </a:extLst>
          </p:cNvPr>
          <p:cNvSpPr txBox="1"/>
          <p:nvPr/>
        </p:nvSpPr>
        <p:spPr>
          <a:xfrm>
            <a:off x="240770" y="3373863"/>
            <a:ext cx="5115653" cy="2308324"/>
          </a:xfrm>
          <a:prstGeom prst="rect">
            <a:avLst/>
          </a:prstGeom>
          <a:noFill/>
        </p:spPr>
        <p:txBody>
          <a:bodyPr wrap="square">
            <a:spAutoFit/>
          </a:bodyPr>
          <a:lstStyle/>
          <a:p>
            <a:r>
              <a:rPr lang="en-US" sz="2400" b="0" i="0" dirty="0">
                <a:solidFill>
                  <a:schemeClr val="bg1"/>
                </a:solidFill>
                <a:effectLst/>
                <a:latin typeface="Century Gothic" panose="020B0502020202020204" pitchFamily="34" charset="0"/>
              </a:rPr>
              <a:t>Staff must ensure reimbursable meals are served BEFORE recording the meals on the ASP/Community Forms. Meals served that are not reimbursable cannot be claimed.</a:t>
            </a:r>
            <a:endParaRPr lang="en-US" sz="2400" dirty="0">
              <a:solidFill>
                <a:schemeClr val="bg1"/>
              </a:solidFill>
              <a:latin typeface="Century Gothic" panose="020B0502020202020204" pitchFamily="34" charset="0"/>
            </a:endParaRPr>
          </a:p>
        </p:txBody>
      </p:sp>
      <p:pic>
        <p:nvPicPr>
          <p:cNvPr id="140" name="Picture 2" descr="Green tick checkmark icon Royalty Free Vector Image"/>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8953327" y="1515735"/>
            <a:ext cx="1024998" cy="1147245"/>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509" y="1653928"/>
            <a:ext cx="6784167" cy="1593121"/>
          </a:xfrm>
          <a:noFill/>
        </p:spPr>
        <p:txBody>
          <a:bodyPr>
            <a:normAutofit/>
          </a:bodyPr>
          <a:lstStyle/>
          <a:p>
            <a:pPr algn="l"/>
            <a:r>
              <a:rPr lang="en-US" sz="7200" dirty="0"/>
              <a:t>Supper Service Example</a:t>
            </a:r>
          </a:p>
        </p:txBody>
      </p:sp>
      <p:pic>
        <p:nvPicPr>
          <p:cNvPr id="96" name="Picture 95" descr="A cartoon of a child holding books&#10;&#10;AI-generated content may be incorrect.">
            <a:extLst>
              <a:ext uri="{FF2B5EF4-FFF2-40B4-BE49-F238E27FC236}">
                <a16:creationId xmlns:a16="http://schemas.microsoft.com/office/drawing/2014/main" id="{6ABD0FB9-D989-0607-FF57-225B1C79BC6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09870" y="3805105"/>
            <a:ext cx="3012007" cy="3012007"/>
          </a:xfrm>
          <a:prstGeom prst="rect">
            <a:avLst/>
          </a:prstGeom>
        </p:spPr>
      </p:pic>
      <p:pic>
        <p:nvPicPr>
          <p:cNvPr id="81" name="Picture 26"/>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9975" b="89776" l="10000" r="90000"/>
                    </a14:imgEffect>
                  </a14:imgLayer>
                </a14:imgProps>
              </a:ext>
              <a:ext uri="{28A0092B-C50C-407E-A947-70E740481C1C}">
                <a14:useLocalDpi xmlns:a14="http://schemas.microsoft.com/office/drawing/2010/main" val="0"/>
              </a:ext>
            </a:extLst>
          </a:blip>
          <a:srcRect l="-7791" t="-4726" r="-1574" b="249"/>
          <a:stretch>
            <a:fillRect/>
          </a:stretch>
        </p:blipFill>
        <p:spPr bwMode="auto">
          <a:xfrm rot="232901">
            <a:off x="5797605" y="2631655"/>
            <a:ext cx="1302728" cy="586248"/>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7" name="Picture 26">
            <a:extLst>
              <a:ext uri="{FF2B5EF4-FFF2-40B4-BE49-F238E27FC236}">
                <a16:creationId xmlns:a16="http://schemas.microsoft.com/office/drawing/2014/main" id="{13BCA329-8B74-5F85-04E7-175861587FA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9975" b="89776" l="10000" r="90000"/>
                    </a14:imgEffect>
                  </a14:imgLayer>
                </a14:imgProps>
              </a:ext>
              <a:ext uri="{28A0092B-C50C-407E-A947-70E740481C1C}">
                <a14:useLocalDpi xmlns:a14="http://schemas.microsoft.com/office/drawing/2010/main" val="0"/>
              </a:ext>
            </a:extLst>
          </a:blip>
          <a:srcRect l="-7791" t="-4726" r="-1574" b="249"/>
          <a:stretch>
            <a:fillRect/>
          </a:stretch>
        </p:blipFill>
        <p:spPr bwMode="auto">
          <a:xfrm rot="232901">
            <a:off x="6058508" y="5124810"/>
            <a:ext cx="1302728" cy="586248"/>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8" name="Picture 22" descr="Juicy Juice Veggie Orange Medley Single Serve - 4.23 Fl. Oz. - Round Eye  Supply">
            <a:extLst>
              <a:ext uri="{FF2B5EF4-FFF2-40B4-BE49-F238E27FC236}">
                <a16:creationId xmlns:a16="http://schemas.microsoft.com/office/drawing/2014/main" id="{8E54ADF4-A092-DEAB-5629-273E9880C32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10082293" y="5127304"/>
            <a:ext cx="263250" cy="47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530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2000" fill="hold"/>
                                        <p:tgtEl>
                                          <p:spTgt spid="96"/>
                                        </p:tgtEl>
                                        <p:attrNameLst>
                                          <p:attrName>ppt_x</p:attrName>
                                        </p:attrNameLst>
                                      </p:cBhvr>
                                      <p:tavLst>
                                        <p:tav tm="0">
                                          <p:val>
                                            <p:strVal val="0-#ppt_w/2"/>
                                          </p:val>
                                        </p:tav>
                                        <p:tav tm="100000">
                                          <p:val>
                                            <p:strVal val="#ppt_x"/>
                                          </p:val>
                                        </p:tav>
                                      </p:tavLst>
                                    </p:anim>
                                    <p:anim calcmode="lin" valueType="num">
                                      <p:cBhvr additive="base">
                                        <p:cTn id="8" dur="20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path" presetSubtype="0" accel="50000" decel="50000" fill="hold" nodeType="afterEffect">
                                  <p:stCondLst>
                                    <p:cond delay="0"/>
                                  </p:stCondLst>
                                  <p:childTnLst>
                                    <p:animMotion origin="layout" path="M 3.75E-6 1.11111E-6 L 0.02083 0.36042 " pathEditMode="relative" rAng="0" ptsTypes="AA">
                                      <p:cBhvr>
                                        <p:cTn id="11" dur="2000" fill="hold"/>
                                        <p:tgtEl>
                                          <p:spTgt spid="81"/>
                                        </p:tgtEl>
                                        <p:attrNameLst>
                                          <p:attrName>ppt_x</p:attrName>
                                          <p:attrName>ppt_y</p:attrName>
                                        </p:attrNameLst>
                                      </p:cBhvr>
                                      <p:rCtr x="1042" y="18009"/>
                                    </p:animMotion>
                                  </p:childTnLst>
                                </p:cTn>
                              </p:par>
                            </p:childTnLst>
                          </p:cTn>
                        </p:par>
                        <p:par>
                          <p:cTn id="12" fill="hold">
                            <p:stCondLst>
                              <p:cond delay="4000"/>
                            </p:stCondLst>
                            <p:childTnLst>
                              <p:par>
                                <p:cTn id="13" presetID="1" presetClass="exit" presetSubtype="0" fill="hold" nodeType="afterEffect">
                                  <p:stCondLst>
                                    <p:cond delay="0"/>
                                  </p:stCondLst>
                                  <p:childTnLst>
                                    <p:set>
                                      <p:cBhvr>
                                        <p:cTn id="14" dur="1" fill="hold">
                                          <p:stCondLst>
                                            <p:cond delay="0"/>
                                          </p:stCondLst>
                                        </p:cTn>
                                        <p:tgtEl>
                                          <p:spTgt spid="8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42" presetClass="path" presetSubtype="0" accel="50000" decel="50000" fill="hold" nodeType="withEffect">
                                  <p:stCondLst>
                                    <p:cond delay="0"/>
                                  </p:stCondLst>
                                  <p:childTnLst>
                                    <p:animMotion origin="layout" path="M 5E-6 4.44444E-6 L 0.27422 0.00509 " pathEditMode="relative" rAng="0" ptsTypes="AA">
                                      <p:cBhvr>
                                        <p:cTn id="18" dur="2000" fill="hold"/>
                                        <p:tgtEl>
                                          <p:spTgt spid="96"/>
                                        </p:tgtEl>
                                        <p:attrNameLst>
                                          <p:attrName>ppt_x</p:attrName>
                                          <p:attrName>ppt_y</p:attrName>
                                        </p:attrNameLst>
                                      </p:cBhvr>
                                      <p:rCtr x="13711" y="255"/>
                                    </p:animMotion>
                                  </p:childTnLst>
                                </p:cTn>
                              </p:par>
                              <p:par>
                                <p:cTn id="19" presetID="42" presetClass="path" presetSubtype="0" accel="50000" decel="50000" fill="hold" nodeType="withEffect">
                                  <p:stCondLst>
                                    <p:cond delay="0"/>
                                  </p:stCondLst>
                                  <p:childTnLst>
                                    <p:animMotion origin="layout" path="M -4.16667E-7 3.7037E-6 L 0.28021 0.01203 " pathEditMode="relative" rAng="0" ptsTypes="AA">
                                      <p:cBhvr>
                                        <p:cTn id="20" dur="2000" fill="hold"/>
                                        <p:tgtEl>
                                          <p:spTgt spid="97"/>
                                        </p:tgtEl>
                                        <p:attrNameLst>
                                          <p:attrName>ppt_x</p:attrName>
                                          <p:attrName>ppt_y</p:attrName>
                                        </p:attrNameLst>
                                      </p:cBhvr>
                                      <p:rCtr x="14010" y="602"/>
                                    </p:animMotion>
                                  </p:childTnLst>
                                </p:cTn>
                              </p:par>
                            </p:childTnLst>
                          </p:cTn>
                        </p:par>
                        <p:par>
                          <p:cTn id="21" fill="hold">
                            <p:stCondLst>
                              <p:cond delay="6000"/>
                            </p:stCondLst>
                            <p:childTnLst>
                              <p:par>
                                <p:cTn id="22" presetID="1" presetClass="entr" presetSubtype="0" fill="hold" nodeType="afterEffect">
                                  <p:stCondLst>
                                    <p:cond delay="0"/>
                                  </p:stCondLst>
                                  <p:childTnLst>
                                    <p:set>
                                      <p:cBhvr>
                                        <p:cTn id="23" dur="1" fill="hold">
                                          <p:stCondLst>
                                            <p:cond delay="0"/>
                                          </p:stCondLst>
                                        </p:cTn>
                                        <p:tgtEl>
                                          <p:spTgt spid="98"/>
                                        </p:tgtEl>
                                        <p:attrNameLst>
                                          <p:attrName>style.visibility</p:attrName>
                                        </p:attrNameLst>
                                      </p:cBhvr>
                                      <p:to>
                                        <p:strVal val="visible"/>
                                      </p:to>
                                    </p:set>
                                  </p:childTnLst>
                                </p:cTn>
                              </p:par>
                            </p:childTnLst>
                          </p:cTn>
                        </p:par>
                        <p:par>
                          <p:cTn id="24" fill="hold">
                            <p:stCondLst>
                              <p:cond delay="6000"/>
                            </p:stCondLst>
                            <p:childTnLst>
                              <p:par>
                                <p:cTn id="25" presetID="22" presetClass="entr" presetSubtype="8" fill="hold" nodeType="afterEffect">
                                  <p:stCondLst>
                                    <p:cond delay="0"/>
                                  </p:stCondLst>
                                  <p:childTnLst>
                                    <p:set>
                                      <p:cBhvr>
                                        <p:cTn id="26" dur="1" fill="hold">
                                          <p:stCondLst>
                                            <p:cond delay="0"/>
                                          </p:stCondLst>
                                        </p:cTn>
                                        <p:tgtEl>
                                          <p:spTgt spid="140"/>
                                        </p:tgtEl>
                                        <p:attrNameLst>
                                          <p:attrName>style.visibility</p:attrName>
                                        </p:attrNameLst>
                                      </p:cBhvr>
                                      <p:to>
                                        <p:strVal val="visible"/>
                                      </p:to>
                                    </p:set>
                                    <p:animEffect transition="in" filter="wipe(left)">
                                      <p:cBhvr>
                                        <p:cTn id="27"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D63D3-2815-4039-E939-75B42F20AC71}"/>
              </a:ext>
            </a:extLst>
          </p:cNvPr>
          <p:cNvSpPr>
            <a:spLocks noGrp="1"/>
          </p:cNvSpPr>
          <p:nvPr>
            <p:ph idx="1"/>
          </p:nvPr>
        </p:nvSpPr>
        <p:spPr>
          <a:xfrm>
            <a:off x="609600" y="1600201"/>
            <a:ext cx="1519989" cy="4525963"/>
          </a:xfrm>
        </p:spPr>
        <p:txBody>
          <a:bodyPr/>
          <a:lstStyle/>
          <a:p>
            <a:endParaRPr lang="en-US"/>
          </a:p>
        </p:txBody>
      </p:sp>
      <p:sp>
        <p:nvSpPr>
          <p:cNvPr id="6" name="Flowchart: Connector 5">
            <a:extLst>
              <a:ext uri="{FF2B5EF4-FFF2-40B4-BE49-F238E27FC236}">
                <a16:creationId xmlns:a16="http://schemas.microsoft.com/office/drawing/2014/main" id="{DBAC4BFD-626E-749D-F7DD-2A27D40AD676}"/>
              </a:ext>
            </a:extLst>
          </p:cNvPr>
          <p:cNvSpPr/>
          <p:nvPr/>
        </p:nvSpPr>
        <p:spPr>
          <a:xfrm>
            <a:off x="-2650496" y="-1430688"/>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53DE956F-55DB-DE26-3A89-B3466FD86180}"/>
              </a:ext>
            </a:extLst>
          </p:cNvPr>
          <p:cNvSpPr/>
          <p:nvPr/>
        </p:nvSpPr>
        <p:spPr>
          <a:xfrm>
            <a:off x="6156100"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FB2D6A-70DB-18DC-7BAA-CAAAFE0332D2}"/>
              </a:ext>
            </a:extLst>
          </p:cNvPr>
          <p:cNvPicPr>
            <a:picLocks noChangeAspect="1"/>
          </p:cNvPicPr>
          <p:nvPr/>
        </p:nvPicPr>
        <p:blipFill rotWithShape="1">
          <a:blip r:embed="rId3"/>
          <a:srcRect l="1652" t="1323"/>
          <a:stretch/>
        </p:blipFill>
        <p:spPr>
          <a:xfrm>
            <a:off x="6852217" y="1348985"/>
            <a:ext cx="5112899" cy="3917022"/>
          </a:xfrm>
          <a:prstGeom prst="rect">
            <a:avLst/>
          </a:prstGeom>
        </p:spPr>
      </p:pic>
      <p:sp>
        <p:nvSpPr>
          <p:cNvPr id="10" name="Title 3">
            <a:extLst>
              <a:ext uri="{FF2B5EF4-FFF2-40B4-BE49-F238E27FC236}">
                <a16:creationId xmlns:a16="http://schemas.microsoft.com/office/drawing/2014/main" id="{62310FB4-62BD-857C-B56F-35608FF9B3B1}"/>
              </a:ext>
            </a:extLst>
          </p:cNvPr>
          <p:cNvSpPr>
            <a:spLocks noGrp="1"/>
          </p:cNvSpPr>
          <p:nvPr>
            <p:ph type="title"/>
          </p:nvPr>
        </p:nvSpPr>
        <p:spPr>
          <a:xfrm>
            <a:off x="-1849625" y="214193"/>
            <a:ext cx="10045907" cy="1143000"/>
          </a:xfrm>
        </p:spPr>
        <p:txBody>
          <a:bodyPr>
            <a:noAutofit/>
          </a:bodyPr>
          <a:lstStyle/>
          <a:p>
            <a:r>
              <a:rPr lang="en-US" sz="7800" dirty="0">
                <a:solidFill>
                  <a:schemeClr val="tx2">
                    <a:lumMod val="50000"/>
                  </a:schemeClr>
                </a:solidFill>
              </a:rPr>
              <a:t>Supper Transport Record</a:t>
            </a:r>
          </a:p>
        </p:txBody>
      </p:sp>
      <p:sp>
        <p:nvSpPr>
          <p:cNvPr id="11" name="Rectangle 10">
            <a:extLst>
              <a:ext uri="{FF2B5EF4-FFF2-40B4-BE49-F238E27FC236}">
                <a16:creationId xmlns:a16="http://schemas.microsoft.com/office/drawing/2014/main" id="{A3AC725C-35BD-CFEF-EE22-0A18B581597B}"/>
              </a:ext>
            </a:extLst>
          </p:cNvPr>
          <p:cNvSpPr/>
          <p:nvPr/>
        </p:nvSpPr>
        <p:spPr>
          <a:xfrm>
            <a:off x="148122" y="1388386"/>
            <a:ext cx="5947878" cy="1480405"/>
          </a:xfrm>
          <a:prstGeom prst="rect">
            <a:avLst/>
          </a:prstGeom>
        </p:spPr>
        <p:txBody>
          <a:bodyPr wrap="square">
            <a:spAutoFit/>
          </a:bodyPr>
          <a:lstStyle/>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Supper Transport records must be supplied daily to ASP staff.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lang="en-US" sz="2200" dirty="0">
                <a:solidFill>
                  <a:schemeClr val="tx2">
                    <a:lumMod val="50000"/>
                  </a:schemeClr>
                </a:solidFill>
                <a:latin typeface="Century Gothic" panose="020B0502020202020204" pitchFamily="34" charset="0"/>
              </a:rPr>
              <a:t>Manager or Food Service Staff will:</a:t>
            </a:r>
            <a:endPar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02B92917-BD7D-F286-D195-7146AE0F332A}"/>
              </a:ext>
            </a:extLst>
          </p:cNvPr>
          <p:cNvGrpSpPr/>
          <p:nvPr/>
        </p:nvGrpSpPr>
        <p:grpSpPr>
          <a:xfrm>
            <a:off x="164230" y="1966452"/>
            <a:ext cx="11634480" cy="1128768"/>
            <a:chOff x="164230" y="1966452"/>
            <a:chExt cx="11634480" cy="1128768"/>
          </a:xfrm>
        </p:grpSpPr>
        <p:sp>
          <p:nvSpPr>
            <p:cNvPr id="12" name="Rectangle 11">
              <a:extLst>
                <a:ext uri="{FF2B5EF4-FFF2-40B4-BE49-F238E27FC236}">
                  <a16:creationId xmlns:a16="http://schemas.microsoft.com/office/drawing/2014/main" id="{D9D605BB-5FF9-339F-ABF4-F662F9B7E09A}"/>
                </a:ext>
              </a:extLst>
            </p:cNvPr>
            <p:cNvSpPr/>
            <p:nvPr/>
          </p:nvSpPr>
          <p:spPr>
            <a:xfrm>
              <a:off x="164230" y="2448889"/>
              <a:ext cx="5947878" cy="646331"/>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Pre-fill the header with school name, location code, date, </a:t>
              </a:r>
              <a:r>
                <a:rPr kumimoji="0" lang="en-US" sz="2000" i="0" u="none" strike="noStrike" kern="1200" cap="none" spc="0" normalizeH="0" baseline="0" noProof="0" dirty="0" err="1">
                  <a:ln>
                    <a:noFill/>
                  </a:ln>
                  <a:solidFill>
                    <a:schemeClr val="tx2">
                      <a:lumMod val="50000"/>
                    </a:schemeClr>
                  </a:solidFill>
                  <a:effectLst/>
                  <a:uLnTx/>
                  <a:uFillTx/>
                  <a:latin typeface="Century Gothic" panose="020B0502020202020204" pitchFamily="34" charset="0"/>
                </a:rPr>
                <a:t>ect</a:t>
              </a:r>
              <a:endParaRPr kumimoji="0" lang="en-US" sz="200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grpSp>
          <p:nvGrpSpPr>
            <p:cNvPr id="16" name="Group 15">
              <a:extLst>
                <a:ext uri="{FF2B5EF4-FFF2-40B4-BE49-F238E27FC236}">
                  <a16:creationId xmlns:a16="http://schemas.microsoft.com/office/drawing/2014/main" id="{EC7FD3F9-6C1D-FB67-4DDD-CD20057E5D41}"/>
                </a:ext>
              </a:extLst>
            </p:cNvPr>
            <p:cNvGrpSpPr/>
            <p:nvPr/>
          </p:nvGrpSpPr>
          <p:grpSpPr>
            <a:xfrm>
              <a:off x="5446097" y="1966452"/>
              <a:ext cx="6352613" cy="699892"/>
              <a:chOff x="5446097" y="1966452"/>
              <a:chExt cx="6352613" cy="699892"/>
            </a:xfrm>
          </p:grpSpPr>
          <p:sp>
            <p:nvSpPr>
              <p:cNvPr id="13" name="Rectangle 12">
                <a:extLst>
                  <a:ext uri="{FF2B5EF4-FFF2-40B4-BE49-F238E27FC236}">
                    <a16:creationId xmlns:a16="http://schemas.microsoft.com/office/drawing/2014/main" id="{5890F1FD-5855-7D4C-40AA-AAEDCAC238DA}"/>
                  </a:ext>
                </a:extLst>
              </p:cNvPr>
              <p:cNvSpPr/>
              <p:nvPr/>
            </p:nvSpPr>
            <p:spPr>
              <a:xfrm>
                <a:off x="7052922" y="1966452"/>
                <a:ext cx="4745788" cy="403122"/>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24B187DC-C073-E11E-2356-73C0D65FF47D}"/>
                  </a:ext>
                </a:extLst>
              </p:cNvPr>
              <p:cNvCxnSpPr>
                <a:cxnSpLocks/>
              </p:cNvCxnSpPr>
              <p:nvPr/>
            </p:nvCxnSpPr>
            <p:spPr>
              <a:xfrm flipV="1">
                <a:off x="5446097" y="2242905"/>
                <a:ext cx="1515142" cy="423439"/>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23" name="Group 22">
            <a:extLst>
              <a:ext uri="{FF2B5EF4-FFF2-40B4-BE49-F238E27FC236}">
                <a16:creationId xmlns:a16="http://schemas.microsoft.com/office/drawing/2014/main" id="{CFE783E1-DACA-F278-4524-7D3D50A64744}"/>
              </a:ext>
            </a:extLst>
          </p:cNvPr>
          <p:cNvGrpSpPr/>
          <p:nvPr/>
        </p:nvGrpSpPr>
        <p:grpSpPr>
          <a:xfrm>
            <a:off x="148122" y="2498593"/>
            <a:ext cx="9000784" cy="1226424"/>
            <a:chOff x="131779" y="2131894"/>
            <a:chExt cx="9000784" cy="1226424"/>
          </a:xfrm>
        </p:grpSpPr>
        <p:sp>
          <p:nvSpPr>
            <p:cNvPr id="18" name="TextBox 17">
              <a:extLst>
                <a:ext uri="{FF2B5EF4-FFF2-40B4-BE49-F238E27FC236}">
                  <a16:creationId xmlns:a16="http://schemas.microsoft.com/office/drawing/2014/main" id="{552E7E3D-5882-2B93-32BB-C1A8584EFF92}"/>
                </a:ext>
              </a:extLst>
            </p:cNvPr>
            <p:cNvSpPr txBox="1"/>
            <p:nvPr/>
          </p:nvSpPr>
          <p:spPr>
            <a:xfrm>
              <a:off x="131779" y="2669082"/>
              <a:ext cx="5947878" cy="646331"/>
            </a:xfrm>
            <a:prstGeom prst="rect">
              <a:avLst/>
            </a:prstGeom>
            <a:noFill/>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lang="en-US" sz="2000" dirty="0">
                  <a:solidFill>
                    <a:schemeClr val="tx2">
                      <a:lumMod val="50000"/>
                    </a:schemeClr>
                  </a:solidFill>
                  <a:latin typeface="Century Gothic" panose="020B0502020202020204" pitchFamily="34" charset="0"/>
                </a:rPr>
                <a:t>Pre-fill components portion size and amount prepared</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C6512374-E787-61FA-9C5D-CF102470AC88}"/>
                </a:ext>
              </a:extLst>
            </p:cNvPr>
            <p:cNvSpPr/>
            <p:nvPr/>
          </p:nvSpPr>
          <p:spPr>
            <a:xfrm>
              <a:off x="7041485" y="2131894"/>
              <a:ext cx="2091078" cy="1226424"/>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83ADCE3A-8492-AFAE-C88D-EED60A23949A}"/>
                </a:ext>
              </a:extLst>
            </p:cNvPr>
            <p:cNvCxnSpPr>
              <a:cxnSpLocks/>
            </p:cNvCxnSpPr>
            <p:nvPr/>
          </p:nvCxnSpPr>
          <p:spPr>
            <a:xfrm>
              <a:off x="5600483" y="3110071"/>
              <a:ext cx="1316528" cy="122688"/>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F882BB65-0177-9F80-6874-509BA76B730B}"/>
              </a:ext>
            </a:extLst>
          </p:cNvPr>
          <p:cNvGrpSpPr/>
          <p:nvPr/>
        </p:nvGrpSpPr>
        <p:grpSpPr>
          <a:xfrm>
            <a:off x="101774" y="4031375"/>
            <a:ext cx="9521053" cy="2465502"/>
            <a:chOff x="101774" y="4031375"/>
            <a:chExt cx="9521053" cy="2465502"/>
          </a:xfrm>
        </p:grpSpPr>
        <p:sp>
          <p:nvSpPr>
            <p:cNvPr id="24" name="Rectangle 23">
              <a:extLst>
                <a:ext uri="{FF2B5EF4-FFF2-40B4-BE49-F238E27FC236}">
                  <a16:creationId xmlns:a16="http://schemas.microsoft.com/office/drawing/2014/main" id="{D0724045-3976-0A47-D3A0-B4143AEA0E7B}"/>
                </a:ext>
              </a:extLst>
            </p:cNvPr>
            <p:cNvSpPr/>
            <p:nvPr/>
          </p:nvSpPr>
          <p:spPr>
            <a:xfrm>
              <a:off x="7040136" y="4031375"/>
              <a:ext cx="2582691" cy="369241"/>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9D316E6A-F0D6-ECB0-D62B-7AD669015810}"/>
                </a:ext>
              </a:extLst>
            </p:cNvPr>
            <p:cNvCxnSpPr>
              <a:cxnSpLocks/>
            </p:cNvCxnSpPr>
            <p:nvPr/>
          </p:nvCxnSpPr>
          <p:spPr>
            <a:xfrm flipV="1">
              <a:off x="5841477" y="4290091"/>
              <a:ext cx="1119762" cy="1218924"/>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5850122D-B7A1-22D3-A0F2-CAF188BD3862}"/>
                </a:ext>
              </a:extLst>
            </p:cNvPr>
            <p:cNvSpPr/>
            <p:nvPr/>
          </p:nvSpPr>
          <p:spPr>
            <a:xfrm>
              <a:off x="101774" y="5511992"/>
              <a:ext cx="5947878" cy="984885"/>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Manager will sign once record is returned. Signifying all fields have been properly filled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EE48F40C-AE52-FE0B-00E4-A19992EC380F}"/>
              </a:ext>
            </a:extLst>
          </p:cNvPr>
          <p:cNvGrpSpPr/>
          <p:nvPr/>
        </p:nvGrpSpPr>
        <p:grpSpPr>
          <a:xfrm>
            <a:off x="142279" y="2498593"/>
            <a:ext cx="11656431" cy="2461092"/>
            <a:chOff x="142279" y="2498593"/>
            <a:chExt cx="11656431" cy="2461092"/>
          </a:xfrm>
        </p:grpSpPr>
        <p:sp>
          <p:nvSpPr>
            <p:cNvPr id="37" name="TextBox 36">
              <a:extLst>
                <a:ext uri="{FF2B5EF4-FFF2-40B4-BE49-F238E27FC236}">
                  <a16:creationId xmlns:a16="http://schemas.microsoft.com/office/drawing/2014/main" id="{7BAC8410-E357-49F2-44D4-D4C658B491C9}"/>
                </a:ext>
              </a:extLst>
            </p:cNvPr>
            <p:cNvSpPr txBox="1"/>
            <p:nvPr/>
          </p:nvSpPr>
          <p:spPr>
            <a:xfrm>
              <a:off x="142279" y="3636246"/>
              <a:ext cx="5364400"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Once received ASP staff will then fill amount received, temp each item and document all counts for meals served</a:t>
              </a:r>
            </a:p>
          </p:txBody>
        </p:sp>
        <p:cxnSp>
          <p:nvCxnSpPr>
            <p:cNvPr id="41" name="Straight Arrow Connector 40">
              <a:extLst>
                <a:ext uri="{FF2B5EF4-FFF2-40B4-BE49-F238E27FC236}">
                  <a16:creationId xmlns:a16="http://schemas.microsoft.com/office/drawing/2014/main" id="{C8B556EA-F700-4FE6-1BDF-9356BAC4BBD4}"/>
                </a:ext>
              </a:extLst>
            </p:cNvPr>
            <p:cNvCxnSpPr>
              <a:cxnSpLocks/>
            </p:cNvCxnSpPr>
            <p:nvPr/>
          </p:nvCxnSpPr>
          <p:spPr>
            <a:xfrm flipV="1">
              <a:off x="5389685" y="3599458"/>
              <a:ext cx="3770659" cy="475867"/>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6D48A0E0-409E-DA92-666B-B01E28F2D0A8}"/>
                </a:ext>
              </a:extLst>
            </p:cNvPr>
            <p:cNvSpPr/>
            <p:nvPr/>
          </p:nvSpPr>
          <p:spPr>
            <a:xfrm>
              <a:off x="9160344" y="2498593"/>
              <a:ext cx="2638366" cy="1396703"/>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26CFDE6B-A974-5698-3D2F-F9D3B1742CF5}"/>
              </a:ext>
            </a:extLst>
          </p:cNvPr>
          <p:cNvGrpSpPr/>
          <p:nvPr/>
        </p:nvGrpSpPr>
        <p:grpSpPr>
          <a:xfrm>
            <a:off x="108080" y="4024316"/>
            <a:ext cx="11690630" cy="1514948"/>
            <a:chOff x="108080" y="4024316"/>
            <a:chExt cx="11690630" cy="1514948"/>
          </a:xfrm>
        </p:grpSpPr>
        <p:sp>
          <p:nvSpPr>
            <p:cNvPr id="44" name="TextBox 43">
              <a:extLst>
                <a:ext uri="{FF2B5EF4-FFF2-40B4-BE49-F238E27FC236}">
                  <a16:creationId xmlns:a16="http://schemas.microsoft.com/office/drawing/2014/main" id="{87FA2E4B-1518-8996-5D24-43DB3847C56B}"/>
                </a:ext>
              </a:extLst>
            </p:cNvPr>
            <p:cNvSpPr txBox="1"/>
            <p:nvPr/>
          </p:nvSpPr>
          <p:spPr>
            <a:xfrm>
              <a:off x="108080" y="4831378"/>
              <a:ext cx="5677966"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ASP coordinator must sign at the end of service before returning transport record </a:t>
              </a:r>
            </a:p>
          </p:txBody>
        </p:sp>
        <p:cxnSp>
          <p:nvCxnSpPr>
            <p:cNvPr id="49" name="Straight Arrow Connector 48">
              <a:extLst>
                <a:ext uri="{FF2B5EF4-FFF2-40B4-BE49-F238E27FC236}">
                  <a16:creationId xmlns:a16="http://schemas.microsoft.com/office/drawing/2014/main" id="{AF80C46A-D7F3-2777-38FC-2F811A9AE382}"/>
                </a:ext>
              </a:extLst>
            </p:cNvPr>
            <p:cNvCxnSpPr>
              <a:cxnSpLocks/>
            </p:cNvCxnSpPr>
            <p:nvPr/>
          </p:nvCxnSpPr>
          <p:spPr>
            <a:xfrm flipV="1">
              <a:off x="5808042" y="4486715"/>
              <a:ext cx="4380144" cy="598695"/>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E4CFE771-1CBE-6389-8D7A-4F39723FB77F}"/>
                </a:ext>
              </a:extLst>
            </p:cNvPr>
            <p:cNvSpPr/>
            <p:nvPr/>
          </p:nvSpPr>
          <p:spPr>
            <a:xfrm>
              <a:off x="9622827" y="4024316"/>
              <a:ext cx="2175883" cy="417620"/>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3" name="Flowchart: Connector 52">
            <a:extLst>
              <a:ext uri="{FF2B5EF4-FFF2-40B4-BE49-F238E27FC236}">
                <a16:creationId xmlns:a16="http://schemas.microsoft.com/office/drawing/2014/main" id="{91765A10-2B16-EFFC-D2AD-3FA8749448CF}"/>
              </a:ext>
            </a:extLst>
          </p:cNvPr>
          <p:cNvSpPr/>
          <p:nvPr/>
        </p:nvSpPr>
        <p:spPr>
          <a:xfrm>
            <a:off x="11195815" y="546124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BA22E261-9A07-C41C-8548-F71FE8B48B30}"/>
              </a:ext>
            </a:extLst>
          </p:cNvPr>
          <p:cNvSpPr/>
          <p:nvPr/>
        </p:nvSpPr>
        <p:spPr>
          <a:xfrm>
            <a:off x="10863289" y="622827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271545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par>
                                <p:cTn id="13" presetID="1" presetClass="exit" presetSubtype="0" fill="hold"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cTn>
                              </p:par>
                              <p:par>
                                <p:cTn id="20" presetID="1" presetClass="exit" presetSubtype="0" fill="hold" nodeType="withEffect">
                                  <p:stCondLst>
                                    <p:cond delay="0"/>
                                  </p:stCondLst>
                                  <p:childTnLst>
                                    <p:set>
                                      <p:cBhvr>
                                        <p:cTn id="21" dur="1" fill="hold">
                                          <p:stCondLst>
                                            <p:cond delay="0"/>
                                          </p:stCondLst>
                                        </p:cTn>
                                        <p:tgtEl>
                                          <p:spTgt spid="2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par>
                                <p:cTn id="27" presetID="1" presetClass="exit" presetSubtype="0" fill="hold" nodeType="withEffect">
                                  <p:stCondLst>
                                    <p:cond delay="0"/>
                                  </p:stCondLst>
                                  <p:childTnLst>
                                    <p:set>
                                      <p:cBhvr>
                                        <p:cTn id="28" dur="1" fill="hold">
                                          <p:stCondLst>
                                            <p:cond delay="0"/>
                                          </p:stCondLst>
                                        </p:cTn>
                                        <p:tgtEl>
                                          <p:spTgt spid="4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par>
                                <p:cTn id="34" presetID="1" presetClass="exit" presetSubtype="0" fill="hold" nodeType="withEffect">
                                  <p:stCondLst>
                                    <p:cond delay="0"/>
                                  </p:stCondLst>
                                  <p:childTnLst>
                                    <p:set>
                                      <p:cBhvr>
                                        <p:cTn id="35"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5945DF6-833C-311B-0661-7B0BF8EE95AB}"/>
              </a:ext>
            </a:extLst>
          </p:cNvPr>
          <p:cNvSpPr/>
          <p:nvPr/>
        </p:nvSpPr>
        <p:spPr>
          <a:xfrm>
            <a:off x="3001108" y="531710"/>
            <a:ext cx="5867365" cy="5533292"/>
          </a:xfrm>
          <a:prstGeom prst="flowChartConnector">
            <a:avLst/>
          </a:prstGeom>
          <a:solidFill>
            <a:srgbClr val="7F000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514102" y="1339906"/>
            <a:ext cx="10515600" cy="1325563"/>
          </a:xfrm>
        </p:spPr>
        <p:txBody>
          <a:bodyPr>
            <a:noAutofit/>
          </a:bodyPr>
          <a:lstStyle/>
          <a:p>
            <a:pPr algn="l"/>
            <a:r>
              <a:rPr lang="en-US" sz="8800" dirty="0">
                <a:solidFill>
                  <a:schemeClr val="bg1"/>
                </a:solidFill>
              </a:rPr>
              <a:t>Annual Training</a:t>
            </a:r>
          </a:p>
        </p:txBody>
      </p:sp>
      <p:sp>
        <p:nvSpPr>
          <p:cNvPr id="6" name="Flowchart: Connector 5">
            <a:extLst>
              <a:ext uri="{FF2B5EF4-FFF2-40B4-BE49-F238E27FC236}">
                <a16:creationId xmlns:a16="http://schemas.microsoft.com/office/drawing/2014/main" id="{5A50CDE6-4468-9A8F-75EA-6327F97E15DA}"/>
              </a:ext>
            </a:extLst>
          </p:cNvPr>
          <p:cNvSpPr/>
          <p:nvPr/>
        </p:nvSpPr>
        <p:spPr>
          <a:xfrm>
            <a:off x="7476933" y="469352"/>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7CF470FE-C15A-63DD-C305-60401C678BAB}"/>
              </a:ext>
            </a:extLst>
          </p:cNvPr>
          <p:cNvSpPr/>
          <p:nvPr/>
        </p:nvSpPr>
        <p:spPr>
          <a:xfrm>
            <a:off x="3206763" y="5249305"/>
            <a:ext cx="1022298" cy="955477"/>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A7EBD38B-F354-FB8E-4C5D-4372C68C9A70}"/>
              </a:ext>
            </a:extLst>
          </p:cNvPr>
          <p:cNvSpPr/>
          <p:nvPr/>
        </p:nvSpPr>
        <p:spPr>
          <a:xfrm>
            <a:off x="8736731" y="42985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C63A7E55-15FC-D2CE-A7D2-0D3ACF578423}"/>
              </a:ext>
            </a:extLst>
          </p:cNvPr>
          <p:cNvSpPr/>
          <p:nvPr/>
        </p:nvSpPr>
        <p:spPr>
          <a:xfrm>
            <a:off x="1978395" y="2404606"/>
            <a:ext cx="1441921"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C0F6EAB-6B54-A4BA-3564-A6295B05F654}"/>
              </a:ext>
            </a:extLst>
          </p:cNvPr>
          <p:cNvSpPr>
            <a:spLocks noGrp="1"/>
          </p:cNvSpPr>
          <p:nvPr>
            <p:ph sz="half" idx="2"/>
          </p:nvPr>
        </p:nvSpPr>
        <p:spPr>
          <a:xfrm>
            <a:off x="3747513" y="2665751"/>
            <a:ext cx="4374553" cy="3684588"/>
          </a:xfrm>
        </p:spPr>
        <p:txBody>
          <a:bodyPr vert="horz" lIns="91440" tIns="45720" rIns="91440" bIns="45720" rtlCol="0" anchor="t">
            <a:noAutofit/>
          </a:bodyPr>
          <a:lstStyle/>
          <a:p>
            <a:pPr marL="0" indent="0" algn="ctr">
              <a:spcBef>
                <a:spcPts val="0"/>
              </a:spcBef>
              <a:spcAft>
                <a:spcPts val="800"/>
              </a:spcAft>
              <a:buNone/>
            </a:pPr>
            <a:r>
              <a:rPr lang="en-US" sz="2200" dirty="0">
                <a:solidFill>
                  <a:schemeClr val="bg1"/>
                </a:solidFill>
                <a:latin typeface="Century Gothic" panose="020B0502020202020204" pitchFamily="34" charset="0"/>
              </a:rPr>
              <a:t>FSD is required to provide annual CACFP supper training to all Food Services (FS) and After School Program (ASP) staff before the start of every school year, new program, and to new employees.</a:t>
            </a:r>
          </a:p>
        </p:txBody>
      </p:sp>
    </p:spTree>
    <p:extLst>
      <p:ext uri="{BB962C8B-B14F-4D97-AF65-F5344CB8AC3E}">
        <p14:creationId xmlns:p14="http://schemas.microsoft.com/office/powerpoint/2010/main" val="21660070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10F4A859-5B09-CA3C-0AD0-9FFD57D247C0}"/>
              </a:ext>
            </a:extLst>
          </p:cNvPr>
          <p:cNvSpPr/>
          <p:nvPr/>
        </p:nvSpPr>
        <p:spPr>
          <a:xfrm>
            <a:off x="3987794" y="-1229479"/>
            <a:ext cx="9774890"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Flowchart: Connector 4">
            <a:extLst>
              <a:ext uri="{FF2B5EF4-FFF2-40B4-BE49-F238E27FC236}">
                <a16:creationId xmlns:a16="http://schemas.microsoft.com/office/drawing/2014/main" id="{AA65374F-C907-F00A-0FC9-F4E318860D9B}"/>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170EF6F9-7753-1AD7-D309-C988F057DAC7}"/>
              </a:ext>
            </a:extLst>
          </p:cNvPr>
          <p:cNvSpPr/>
          <p:nvPr/>
        </p:nvSpPr>
        <p:spPr>
          <a:xfrm>
            <a:off x="257450" y="5581341"/>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B5134140-C061-2D85-BE17-D06E937166FD}"/>
              </a:ext>
            </a:extLst>
          </p:cNvPr>
          <p:cNvSpPr/>
          <p:nvPr/>
        </p:nvSpPr>
        <p:spPr>
          <a:xfrm>
            <a:off x="1210342" y="646765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CF43D55-3FD7-5F93-6012-CEB52BCCEAD8}"/>
              </a:ext>
            </a:extLst>
          </p:cNvPr>
          <p:cNvPicPr>
            <a:picLocks noChangeAspect="1"/>
          </p:cNvPicPr>
          <p:nvPr/>
        </p:nvPicPr>
        <p:blipFill>
          <a:blip r:embed="rId2"/>
          <a:stretch>
            <a:fillRect/>
          </a:stretch>
        </p:blipFill>
        <p:spPr>
          <a:xfrm>
            <a:off x="451372" y="1016157"/>
            <a:ext cx="3376197" cy="4344445"/>
          </a:xfrm>
          <a:prstGeom prst="rect">
            <a:avLst/>
          </a:prstGeom>
        </p:spPr>
      </p:pic>
      <p:sp>
        <p:nvSpPr>
          <p:cNvPr id="8" name="Title 3">
            <a:extLst>
              <a:ext uri="{FF2B5EF4-FFF2-40B4-BE49-F238E27FC236}">
                <a16:creationId xmlns:a16="http://schemas.microsoft.com/office/drawing/2014/main" id="{CCF6175A-0A67-FBDE-E963-B73CD5807C86}"/>
              </a:ext>
            </a:extLst>
          </p:cNvPr>
          <p:cNvSpPr>
            <a:spLocks noGrp="1"/>
          </p:cNvSpPr>
          <p:nvPr>
            <p:ph type="title"/>
          </p:nvPr>
        </p:nvSpPr>
        <p:spPr>
          <a:xfrm>
            <a:off x="5051528" y="417049"/>
            <a:ext cx="6590337" cy="1143000"/>
          </a:xfrm>
        </p:spPr>
        <p:txBody>
          <a:bodyPr>
            <a:noAutofit/>
          </a:bodyPr>
          <a:lstStyle/>
          <a:p>
            <a:r>
              <a:rPr lang="en-US" sz="6600" dirty="0">
                <a:solidFill>
                  <a:schemeClr val="tx2">
                    <a:lumMod val="50000"/>
                  </a:schemeClr>
                </a:solidFill>
              </a:rPr>
              <a:t>Meal Components for Supper Meal Kits</a:t>
            </a:r>
          </a:p>
        </p:txBody>
      </p:sp>
      <p:sp>
        <p:nvSpPr>
          <p:cNvPr id="9" name="TextBox 8">
            <a:extLst>
              <a:ext uri="{FF2B5EF4-FFF2-40B4-BE49-F238E27FC236}">
                <a16:creationId xmlns:a16="http://schemas.microsoft.com/office/drawing/2014/main" id="{482487A1-50AA-B4E0-F786-B2BD46E5E997}"/>
              </a:ext>
            </a:extLst>
          </p:cNvPr>
          <p:cNvSpPr txBox="1"/>
          <p:nvPr/>
        </p:nvSpPr>
        <p:spPr>
          <a:xfrm>
            <a:off x="5876578" y="1850465"/>
            <a:ext cx="5509913" cy="4355038"/>
          </a:xfrm>
          <a:prstGeom prst="rect">
            <a:avLst/>
          </a:prstGeom>
          <a:noFill/>
        </p:spPr>
        <p:txBody>
          <a:bodyPr wrap="square" rtlCol="0">
            <a:spAutoFit/>
          </a:bodyPr>
          <a:lstStyle/>
          <a:p>
            <a:r>
              <a:rPr lang="en-US" sz="2000" dirty="0">
                <a:solidFill>
                  <a:srgbClr val="10253F"/>
                </a:solidFill>
                <a:latin typeface="Century Gothic" panose="020B0502020202020204" pitchFamily="34" charset="0"/>
              </a:rPr>
              <a:t>A menu has been created to detail components of all meal kits served during supper service. </a:t>
            </a:r>
          </a:p>
          <a:p>
            <a:pPr marL="342900" indent="-342900">
              <a:buFont typeface="Arial" panose="020B0604020202020204" pitchFamily="34" charset="0"/>
              <a:buChar char="•"/>
            </a:pPr>
            <a:endParaRPr lang="en-US" sz="1200" dirty="0">
              <a:solidFill>
                <a:srgbClr val="10253F"/>
              </a:solidFill>
              <a:latin typeface="Century Gothic" panose="020B0502020202020204" pitchFamily="34" charset="0"/>
            </a:endParaRPr>
          </a:p>
          <a:p>
            <a:r>
              <a:rPr lang="en-US" sz="2000" dirty="0">
                <a:solidFill>
                  <a:srgbClr val="10253F"/>
                </a:solidFill>
                <a:latin typeface="Century Gothic" panose="020B0502020202020204" pitchFamily="34" charset="0"/>
              </a:rPr>
              <a:t>Meal kit will be documented on the </a:t>
            </a:r>
            <a:r>
              <a:rPr lang="en-US" sz="2000" i="1" dirty="0">
                <a:solidFill>
                  <a:srgbClr val="10253F"/>
                </a:solidFill>
                <a:latin typeface="Century Gothic" panose="020B0502020202020204" pitchFamily="34" charset="0"/>
              </a:rPr>
              <a:t>Daily Transport Record </a:t>
            </a:r>
            <a:r>
              <a:rPr lang="en-US" sz="2000" dirty="0">
                <a:solidFill>
                  <a:srgbClr val="10253F"/>
                </a:solidFill>
                <a:latin typeface="Century Gothic" panose="020B0502020202020204" pitchFamily="34" charset="0"/>
              </a:rPr>
              <a:t>specifying the meal kits name and CMS number by the FSM.</a:t>
            </a:r>
          </a:p>
          <a:p>
            <a:pPr marL="342900" indent="-342900">
              <a:buFont typeface="Arial" panose="020B0604020202020204" pitchFamily="34" charset="0"/>
              <a:buChar char="•"/>
            </a:pPr>
            <a:endParaRPr lang="en-US" sz="500" dirty="0">
              <a:solidFill>
                <a:srgbClr val="10253F"/>
              </a:solidFill>
              <a:latin typeface="Century Gothic" panose="020B0502020202020204" pitchFamily="34" charset="0"/>
            </a:endParaRPr>
          </a:p>
          <a:p>
            <a:pPr marL="800100" lvl="1" indent="-342900">
              <a:buFont typeface="Arial" panose="020B0604020202020204" pitchFamily="34" charset="0"/>
              <a:buChar char="•"/>
            </a:pPr>
            <a:r>
              <a:rPr lang="en-US" sz="2000" dirty="0">
                <a:solidFill>
                  <a:srgbClr val="10253F"/>
                </a:solidFill>
                <a:latin typeface="Century Gothic" panose="020B0502020202020204" pitchFamily="34" charset="0"/>
              </a:rPr>
              <a:t>FSM will staple the “</a:t>
            </a:r>
            <a:r>
              <a:rPr lang="en-US" sz="2000" i="1" dirty="0">
                <a:solidFill>
                  <a:srgbClr val="10253F"/>
                </a:solidFill>
                <a:latin typeface="Century Gothic" panose="020B0502020202020204" pitchFamily="34" charset="0"/>
              </a:rPr>
              <a:t>Meal Components for Supper Meal Kits” </a:t>
            </a:r>
            <a:r>
              <a:rPr lang="en-US" sz="2000" dirty="0">
                <a:solidFill>
                  <a:srgbClr val="10253F"/>
                </a:solidFill>
                <a:latin typeface="Century Gothic" panose="020B0502020202020204" pitchFamily="34" charset="0"/>
              </a:rPr>
              <a:t>menu to the </a:t>
            </a:r>
            <a:r>
              <a:rPr lang="en-US" sz="2000" i="1" dirty="0">
                <a:solidFill>
                  <a:srgbClr val="10253F"/>
                </a:solidFill>
                <a:latin typeface="Century Gothic" panose="020B0502020202020204" pitchFamily="34" charset="0"/>
              </a:rPr>
              <a:t>Daily Transport Record</a:t>
            </a:r>
          </a:p>
          <a:p>
            <a:pPr marL="800100" lvl="1" indent="-342900">
              <a:buFont typeface="Arial" panose="020B0604020202020204" pitchFamily="34" charset="0"/>
              <a:buChar char="•"/>
            </a:pPr>
            <a:endParaRPr lang="en-US" sz="2800" dirty="0">
              <a:solidFill>
                <a:srgbClr val="10253F"/>
              </a:solidFill>
              <a:latin typeface="Century Gothic" panose="020B0502020202020204" pitchFamily="34" charset="0"/>
            </a:endParaRPr>
          </a:p>
          <a:p>
            <a:pPr marL="800100" lvl="1" indent="-342900">
              <a:buFont typeface="Arial" panose="020B0604020202020204" pitchFamily="34" charset="0"/>
              <a:buChar char="•"/>
            </a:pPr>
            <a:r>
              <a:rPr lang="en-US" sz="2000" dirty="0">
                <a:solidFill>
                  <a:srgbClr val="10253F"/>
                </a:solidFill>
                <a:latin typeface="Century Gothic" panose="020B0502020202020204" pitchFamily="34" charset="0"/>
              </a:rPr>
              <a:t>FSM may write in all components on the </a:t>
            </a:r>
            <a:r>
              <a:rPr lang="en-US" sz="2000" i="1" dirty="0">
                <a:solidFill>
                  <a:srgbClr val="10253F"/>
                </a:solidFill>
                <a:latin typeface="Century Gothic" panose="020B0502020202020204" pitchFamily="34" charset="0"/>
              </a:rPr>
              <a:t>Daily Transport Record </a:t>
            </a:r>
          </a:p>
          <a:p>
            <a:pPr marL="800100" lvl="1" indent="-342900">
              <a:buFont typeface="Arial" panose="020B0604020202020204" pitchFamily="34" charset="0"/>
              <a:buChar char="•"/>
            </a:pPr>
            <a:endParaRPr lang="en-US" sz="1200" i="1" dirty="0">
              <a:solidFill>
                <a:srgbClr val="10253F"/>
              </a:solidFill>
              <a:latin typeface="Century Gothic" panose="020B0502020202020204" pitchFamily="34" charset="0"/>
            </a:endParaRPr>
          </a:p>
        </p:txBody>
      </p:sp>
      <p:pic>
        <p:nvPicPr>
          <p:cNvPr id="1028" name="Picture 4" descr="New png images">
            <a:extLst>
              <a:ext uri="{FF2B5EF4-FFF2-40B4-BE49-F238E27FC236}">
                <a16:creationId xmlns:a16="http://schemas.microsoft.com/office/drawing/2014/main" id="{DDA7B729-235D-B4D1-AD63-09B7FE0C8E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924"/>
          <a:stretch/>
        </p:blipFill>
        <p:spPr bwMode="auto">
          <a:xfrm rot="2945195">
            <a:off x="1462774" y="-234446"/>
            <a:ext cx="5709084" cy="3463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9D2C91-AE8E-196A-9D40-67611A1C7405}"/>
              </a:ext>
            </a:extLst>
          </p:cNvPr>
          <p:cNvSpPr txBox="1"/>
          <p:nvPr/>
        </p:nvSpPr>
        <p:spPr>
          <a:xfrm>
            <a:off x="8431475" y="4898937"/>
            <a:ext cx="545342" cy="461665"/>
          </a:xfrm>
          <a:prstGeom prst="rect">
            <a:avLst/>
          </a:prstGeom>
          <a:noFill/>
        </p:spPr>
        <p:txBody>
          <a:bodyPr wrap="none" rtlCol="0">
            <a:spAutoFit/>
          </a:bodyPr>
          <a:lstStyle/>
          <a:p>
            <a:r>
              <a:rPr lang="en-US" sz="2400" dirty="0">
                <a:solidFill>
                  <a:srgbClr val="10253F"/>
                </a:solidFill>
                <a:latin typeface="Century Gothic" panose="020B0502020202020204" pitchFamily="34" charset="0"/>
              </a:rPr>
              <a:t>Or</a:t>
            </a:r>
          </a:p>
        </p:txBody>
      </p:sp>
    </p:spTree>
    <p:extLst>
      <p:ext uri="{BB962C8B-B14F-4D97-AF65-F5344CB8AC3E}">
        <p14:creationId xmlns:p14="http://schemas.microsoft.com/office/powerpoint/2010/main" val="16304707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5196" y="-15462"/>
            <a:ext cx="12207196" cy="1143000"/>
          </a:xfrm>
        </p:spPr>
        <p:txBody>
          <a:bodyPr>
            <a:noAutofit/>
          </a:bodyPr>
          <a:lstStyle/>
          <a:p>
            <a:r>
              <a:rPr lang="en-US" sz="9600" dirty="0"/>
              <a:t>Counting and Claiming Forms</a:t>
            </a:r>
          </a:p>
        </p:txBody>
      </p:sp>
      <p:grpSp>
        <p:nvGrpSpPr>
          <p:cNvPr id="13" name="Group 12">
            <a:extLst>
              <a:ext uri="{FF2B5EF4-FFF2-40B4-BE49-F238E27FC236}">
                <a16:creationId xmlns:a16="http://schemas.microsoft.com/office/drawing/2014/main" id="{DA2C1784-A556-32C1-01FC-E619583CCEA3}"/>
              </a:ext>
            </a:extLst>
          </p:cNvPr>
          <p:cNvGrpSpPr/>
          <p:nvPr/>
        </p:nvGrpSpPr>
        <p:grpSpPr>
          <a:xfrm>
            <a:off x="-15196" y="1488836"/>
            <a:ext cx="6083303" cy="4812581"/>
            <a:chOff x="-15196" y="1488836"/>
            <a:chExt cx="6083303" cy="4812581"/>
          </a:xfrm>
        </p:grpSpPr>
        <p:grpSp>
          <p:nvGrpSpPr>
            <p:cNvPr id="27" name="Group 26">
              <a:extLst>
                <a:ext uri="{FF2B5EF4-FFF2-40B4-BE49-F238E27FC236}">
                  <a16:creationId xmlns:a16="http://schemas.microsoft.com/office/drawing/2014/main" id="{7D6AFA70-E612-483C-A227-1F4B1A0F28A8}"/>
                </a:ext>
              </a:extLst>
            </p:cNvPr>
            <p:cNvGrpSpPr/>
            <p:nvPr/>
          </p:nvGrpSpPr>
          <p:grpSpPr>
            <a:xfrm>
              <a:off x="-15196" y="1488836"/>
              <a:ext cx="6083303" cy="4812581"/>
              <a:chOff x="12697" y="1066172"/>
              <a:chExt cx="6083303" cy="4808885"/>
            </a:xfrm>
            <a:solidFill>
              <a:srgbClr val="7F0000"/>
            </a:solidFill>
          </p:grpSpPr>
          <p:sp>
            <p:nvSpPr>
              <p:cNvPr id="12" name="Rectangle 11">
                <a:extLst>
                  <a:ext uri="{FF2B5EF4-FFF2-40B4-BE49-F238E27FC236}">
                    <a16:creationId xmlns:a16="http://schemas.microsoft.com/office/drawing/2014/main" id="{B0D235EE-BFAC-4E05-AA96-6F5BE8752ECC}"/>
                  </a:ext>
                </a:extLst>
              </p:cNvPr>
              <p:cNvSpPr/>
              <p:nvPr/>
            </p:nvSpPr>
            <p:spPr>
              <a:xfrm>
                <a:off x="12697" y="1279718"/>
                <a:ext cx="6083303"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4E72F98-2908-4985-8C6B-CE695F17955E}"/>
                  </a:ext>
                </a:extLst>
              </p:cNvPr>
              <p:cNvGrpSpPr/>
              <p:nvPr/>
            </p:nvGrpSpPr>
            <p:grpSpPr>
              <a:xfrm>
                <a:off x="837539" y="1066172"/>
                <a:ext cx="4267553" cy="4725918"/>
                <a:chOff x="836285" y="997719"/>
                <a:chExt cx="4267553" cy="4725918"/>
              </a:xfrm>
              <a:grpFill/>
            </p:grpSpPr>
            <p:sp>
              <p:nvSpPr>
                <p:cNvPr id="16" name="Title 3">
                  <a:extLst>
                    <a:ext uri="{FF2B5EF4-FFF2-40B4-BE49-F238E27FC236}">
                      <a16:creationId xmlns:a16="http://schemas.microsoft.com/office/drawing/2014/main" id="{5988228D-2F35-4637-B984-7E0B14B6AEFC}"/>
                    </a:ext>
                  </a:extLst>
                </p:cNvPr>
                <p:cNvSpPr txBox="1">
                  <a:spLocks/>
                </p:cNvSpPr>
                <p:nvPr/>
              </p:nvSpPr>
              <p:spPr>
                <a:xfrm>
                  <a:off x="836285" y="997719"/>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ASP Supper Grid Sheet</a:t>
                  </a:r>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1080258" y="5285502"/>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3967155" y="5279630"/>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graphicFrame>
          <p:nvGraphicFramePr>
            <p:cNvPr id="8" name="Object 7">
              <a:extLst>
                <a:ext uri="{FF2B5EF4-FFF2-40B4-BE49-F238E27FC236}">
                  <a16:creationId xmlns:a16="http://schemas.microsoft.com/office/drawing/2014/main" id="{A80280A2-D22D-EC14-80C4-3FE4E7D4135A}"/>
                </a:ext>
              </a:extLst>
            </p:cNvPr>
            <p:cNvGraphicFramePr>
              <a:graphicFrameLocks noChangeAspect="1"/>
            </p:cNvGraphicFramePr>
            <p:nvPr/>
          </p:nvGraphicFramePr>
          <p:xfrm>
            <a:off x="231099" y="2363199"/>
            <a:ext cx="2660217" cy="3444894"/>
          </p:xfrm>
          <a:graphic>
            <a:graphicData uri="http://schemas.openxmlformats.org/presentationml/2006/ole">
              <mc:AlternateContent xmlns:mc="http://schemas.openxmlformats.org/markup-compatibility/2006">
                <mc:Choice xmlns:v="urn:schemas-microsoft-com:vml" Requires="v">
                  <p:oleObj name="Acrobat Document" r:id="rId3" imgW="4663440" imgH="6034757" progId="Acrobat.Document.2020">
                    <p:embed/>
                  </p:oleObj>
                </mc:Choice>
                <mc:Fallback>
                  <p:oleObj name="Acrobat Document" r:id="rId3" imgW="4663440" imgH="6034757" progId="Acrobat.Document.2020">
                    <p:embed/>
                    <p:pic>
                      <p:nvPicPr>
                        <p:cNvPr id="8" name="Object 7">
                          <a:extLst>
                            <a:ext uri="{FF2B5EF4-FFF2-40B4-BE49-F238E27FC236}">
                              <a16:creationId xmlns:a16="http://schemas.microsoft.com/office/drawing/2014/main" id="{A80280A2-D22D-EC14-80C4-3FE4E7D4135A}"/>
                            </a:ext>
                          </a:extLst>
                        </p:cNvPr>
                        <p:cNvPicPr/>
                        <p:nvPr/>
                      </p:nvPicPr>
                      <p:blipFill>
                        <a:blip r:embed="rId4"/>
                        <a:stretch>
                          <a:fillRect/>
                        </a:stretch>
                      </p:blipFill>
                      <p:spPr>
                        <a:xfrm>
                          <a:off x="231099" y="2363199"/>
                          <a:ext cx="2660217" cy="3444894"/>
                        </a:xfrm>
                        <a:prstGeom prst="rect">
                          <a:avLst/>
                        </a:prstGeom>
                        <a:ln>
                          <a:solidFill>
                            <a:srgbClr val="000000"/>
                          </a:solidFill>
                        </a:ln>
                      </p:spPr>
                    </p:pic>
                  </p:oleObj>
                </mc:Fallback>
              </mc:AlternateContent>
            </a:graphicData>
          </a:graphic>
        </p:graphicFrame>
        <p:graphicFrame>
          <p:nvGraphicFramePr>
            <p:cNvPr id="9" name="Object 8">
              <a:extLst>
                <a:ext uri="{FF2B5EF4-FFF2-40B4-BE49-F238E27FC236}">
                  <a16:creationId xmlns:a16="http://schemas.microsoft.com/office/drawing/2014/main" id="{3191CB97-9EB8-BC03-3932-F35E9D6F575F}"/>
                </a:ext>
              </a:extLst>
            </p:cNvPr>
            <p:cNvGraphicFramePr>
              <a:graphicFrameLocks noChangeAspect="1"/>
            </p:cNvGraphicFramePr>
            <p:nvPr/>
          </p:nvGraphicFramePr>
          <p:xfrm>
            <a:off x="3128226" y="2363199"/>
            <a:ext cx="2660216" cy="3438590"/>
          </p:xfrm>
          <a:graphic>
            <a:graphicData uri="http://schemas.openxmlformats.org/presentationml/2006/ole">
              <mc:AlternateContent xmlns:mc="http://schemas.openxmlformats.org/markup-compatibility/2006">
                <mc:Choice xmlns:v="urn:schemas-microsoft-com:vml" Requires="v">
                  <p:oleObj name="Acrobat Document" r:id="rId5" imgW="4663440" imgH="6034757" progId="Acrobat.Document.2020">
                    <p:embed/>
                  </p:oleObj>
                </mc:Choice>
                <mc:Fallback>
                  <p:oleObj name="Acrobat Document" r:id="rId5" imgW="4663440" imgH="6034757" progId="Acrobat.Document.2020">
                    <p:embed/>
                    <p:pic>
                      <p:nvPicPr>
                        <p:cNvPr id="9" name="Object 8">
                          <a:extLst>
                            <a:ext uri="{FF2B5EF4-FFF2-40B4-BE49-F238E27FC236}">
                              <a16:creationId xmlns:a16="http://schemas.microsoft.com/office/drawing/2014/main" id="{3191CB97-9EB8-BC03-3932-F35E9D6F575F}"/>
                            </a:ext>
                          </a:extLst>
                        </p:cNvPr>
                        <p:cNvPicPr/>
                        <p:nvPr/>
                      </p:nvPicPr>
                      <p:blipFill>
                        <a:blip r:embed="rId6"/>
                        <a:stretch>
                          <a:fillRect/>
                        </a:stretch>
                      </p:blipFill>
                      <p:spPr>
                        <a:xfrm>
                          <a:off x="3128226" y="2363199"/>
                          <a:ext cx="2660216" cy="3438590"/>
                        </a:xfrm>
                        <a:prstGeom prst="rect">
                          <a:avLst/>
                        </a:prstGeom>
                        <a:ln>
                          <a:solidFill>
                            <a:srgbClr val="000000"/>
                          </a:solidFill>
                        </a:ln>
                      </p:spPr>
                    </p:pic>
                  </p:oleObj>
                </mc:Fallback>
              </mc:AlternateContent>
            </a:graphicData>
          </a:graphic>
        </p:graphicFrame>
      </p:grpSp>
      <p:grpSp>
        <p:nvGrpSpPr>
          <p:cNvPr id="7" name="Group 6">
            <a:extLst>
              <a:ext uri="{FF2B5EF4-FFF2-40B4-BE49-F238E27FC236}">
                <a16:creationId xmlns:a16="http://schemas.microsoft.com/office/drawing/2014/main" id="{C20F31F1-62FB-C87E-81A6-6F409CB66E38}"/>
              </a:ext>
            </a:extLst>
          </p:cNvPr>
          <p:cNvGrpSpPr/>
          <p:nvPr/>
        </p:nvGrpSpPr>
        <p:grpSpPr>
          <a:xfrm>
            <a:off x="6215574" y="1474048"/>
            <a:ext cx="5976426" cy="4823661"/>
            <a:chOff x="6215574" y="1474048"/>
            <a:chExt cx="5976426" cy="4823661"/>
          </a:xfrm>
        </p:grpSpPr>
        <p:grpSp>
          <p:nvGrpSpPr>
            <p:cNvPr id="28" name="Group 27">
              <a:extLst>
                <a:ext uri="{FF2B5EF4-FFF2-40B4-BE49-F238E27FC236}">
                  <a16:creationId xmlns:a16="http://schemas.microsoft.com/office/drawing/2014/main" id="{ABE4FD05-7F9D-4554-9257-EF04355B568C}"/>
                </a:ext>
              </a:extLst>
            </p:cNvPr>
            <p:cNvGrpSpPr/>
            <p:nvPr/>
          </p:nvGrpSpPr>
          <p:grpSpPr>
            <a:xfrm>
              <a:off x="6215574" y="1474048"/>
              <a:ext cx="5976426" cy="4823661"/>
              <a:chOff x="6232984" y="1051395"/>
              <a:chExt cx="5976426" cy="4823661"/>
            </a:xfrm>
            <a:solidFill>
              <a:srgbClr val="7F0000"/>
            </a:solidFill>
          </p:grpSpPr>
          <p:sp>
            <p:nvSpPr>
              <p:cNvPr id="26" name="Rectangle 25">
                <a:extLst>
                  <a:ext uri="{FF2B5EF4-FFF2-40B4-BE49-F238E27FC236}">
                    <a16:creationId xmlns:a16="http://schemas.microsoft.com/office/drawing/2014/main" id="{ACA2EBA4-D0C1-4A9A-9D42-2C77FC517AC2}"/>
                  </a:ext>
                </a:extLst>
              </p:cNvPr>
              <p:cNvSpPr/>
              <p:nvPr/>
            </p:nvSpPr>
            <p:spPr>
              <a:xfrm>
                <a:off x="6232984" y="1279717"/>
                <a:ext cx="5976426"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228B572-79A5-4E39-8C22-CFDD17264938}"/>
                  </a:ext>
                </a:extLst>
              </p:cNvPr>
              <p:cNvGrpSpPr/>
              <p:nvPr/>
            </p:nvGrpSpPr>
            <p:grpSpPr>
              <a:xfrm>
                <a:off x="7232312" y="1051395"/>
                <a:ext cx="4049106" cy="4724570"/>
                <a:chOff x="7028626" y="938848"/>
                <a:chExt cx="4049106" cy="4724570"/>
              </a:xfrm>
              <a:grpFill/>
            </p:grpSpPr>
            <p:sp>
              <p:nvSpPr>
                <p:cNvPr id="17" name="Title 3">
                  <a:extLst>
                    <a:ext uri="{FF2B5EF4-FFF2-40B4-BE49-F238E27FC236}">
                      <a16:creationId xmlns:a16="http://schemas.microsoft.com/office/drawing/2014/main" id="{B99215E7-6C93-4681-996D-05EEE1C19FB5}"/>
                    </a:ext>
                  </a:extLst>
                </p:cNvPr>
                <p:cNvSpPr txBox="1">
                  <a:spLocks/>
                </p:cNvSpPr>
                <p:nvPr/>
              </p:nvSpPr>
              <p:spPr>
                <a:xfrm>
                  <a:off x="7056188" y="938848"/>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Community Roster</a:t>
                  </a:r>
                </a:p>
              </p:txBody>
            </p:sp>
            <p:sp>
              <p:nvSpPr>
                <p:cNvPr id="23" name="Title 3">
                  <a:extLst>
                    <a:ext uri="{FF2B5EF4-FFF2-40B4-BE49-F238E27FC236}">
                      <a16:creationId xmlns:a16="http://schemas.microsoft.com/office/drawing/2014/main" id="{55015362-5A26-4A2F-A8A6-8978FDEEB0F6}"/>
                    </a:ext>
                  </a:extLst>
                </p:cNvPr>
                <p:cNvSpPr txBox="1">
                  <a:spLocks/>
                </p:cNvSpPr>
                <p:nvPr/>
              </p:nvSpPr>
              <p:spPr>
                <a:xfrm>
                  <a:off x="7028626" y="522528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4" name="Title 3">
                  <a:extLst>
                    <a:ext uri="{FF2B5EF4-FFF2-40B4-BE49-F238E27FC236}">
                      <a16:creationId xmlns:a16="http://schemas.microsoft.com/office/drawing/2014/main" id="{4A2F2873-D566-44D5-8881-707209EA36F7}"/>
                    </a:ext>
                  </a:extLst>
                </p:cNvPr>
                <p:cNvSpPr txBox="1">
                  <a:spLocks/>
                </p:cNvSpPr>
                <p:nvPr/>
              </p:nvSpPr>
              <p:spPr>
                <a:xfrm>
                  <a:off x="9941049" y="521239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graphicFrame>
          <p:nvGraphicFramePr>
            <p:cNvPr id="10" name="Object 9">
              <a:extLst>
                <a:ext uri="{FF2B5EF4-FFF2-40B4-BE49-F238E27FC236}">
                  <a16:creationId xmlns:a16="http://schemas.microsoft.com/office/drawing/2014/main" id="{5C9E858E-4D7D-4999-1D97-6AA4D00AD88A}"/>
                </a:ext>
              </a:extLst>
            </p:cNvPr>
            <p:cNvGraphicFramePr>
              <a:graphicFrameLocks noChangeAspect="1"/>
            </p:cNvGraphicFramePr>
            <p:nvPr/>
          </p:nvGraphicFramePr>
          <p:xfrm>
            <a:off x="6398770" y="2324826"/>
            <a:ext cx="2686339" cy="3474648"/>
          </p:xfrm>
          <a:graphic>
            <a:graphicData uri="http://schemas.openxmlformats.org/presentationml/2006/ole">
              <mc:AlternateContent xmlns:mc="http://schemas.openxmlformats.org/markup-compatibility/2006">
                <mc:Choice xmlns:v="urn:schemas-microsoft-com:vml" Requires="v">
                  <p:oleObj name="Acrobat Document" r:id="rId7" imgW="4663440" imgH="6034757" progId="Acrobat.Document.2020">
                    <p:embed/>
                  </p:oleObj>
                </mc:Choice>
                <mc:Fallback>
                  <p:oleObj name="Acrobat Document" r:id="rId7" imgW="4663440" imgH="6034757" progId="Acrobat.Document.2020">
                    <p:embed/>
                    <p:pic>
                      <p:nvPicPr>
                        <p:cNvPr id="10" name="Object 9">
                          <a:extLst>
                            <a:ext uri="{FF2B5EF4-FFF2-40B4-BE49-F238E27FC236}">
                              <a16:creationId xmlns:a16="http://schemas.microsoft.com/office/drawing/2014/main" id="{5C9E858E-4D7D-4999-1D97-6AA4D00AD88A}"/>
                            </a:ext>
                          </a:extLst>
                        </p:cNvPr>
                        <p:cNvPicPr/>
                        <p:nvPr/>
                      </p:nvPicPr>
                      <p:blipFill>
                        <a:blip r:embed="rId8"/>
                        <a:stretch>
                          <a:fillRect/>
                        </a:stretch>
                      </p:blipFill>
                      <p:spPr>
                        <a:xfrm>
                          <a:off x="6398770" y="2324826"/>
                          <a:ext cx="2686339" cy="3474648"/>
                        </a:xfrm>
                        <a:prstGeom prst="rect">
                          <a:avLst/>
                        </a:prstGeom>
                        <a:ln>
                          <a:solidFill>
                            <a:srgbClr val="000000"/>
                          </a:solidFill>
                        </a:ln>
                      </p:spPr>
                    </p:pic>
                  </p:oleObj>
                </mc:Fallback>
              </mc:AlternateContent>
            </a:graphicData>
          </a:graphic>
        </p:graphicFrame>
        <p:graphicFrame>
          <p:nvGraphicFramePr>
            <p:cNvPr id="11" name="Object 10">
              <a:extLst>
                <a:ext uri="{FF2B5EF4-FFF2-40B4-BE49-F238E27FC236}">
                  <a16:creationId xmlns:a16="http://schemas.microsoft.com/office/drawing/2014/main" id="{29BC3005-B030-FEC9-E37A-5C8A8EAF8337}"/>
                </a:ext>
              </a:extLst>
            </p:cNvPr>
            <p:cNvGraphicFramePr>
              <a:graphicFrameLocks noChangeAspect="1"/>
            </p:cNvGraphicFramePr>
            <p:nvPr/>
          </p:nvGraphicFramePr>
          <p:xfrm>
            <a:off x="9229389" y="2334677"/>
            <a:ext cx="2649881" cy="3425806"/>
          </p:xfrm>
          <a:graphic>
            <a:graphicData uri="http://schemas.openxmlformats.org/presentationml/2006/ole">
              <mc:AlternateContent xmlns:mc="http://schemas.openxmlformats.org/markup-compatibility/2006">
                <mc:Choice xmlns:v="urn:schemas-microsoft-com:vml" Requires="v">
                  <p:oleObj name="Acrobat Document" r:id="rId9" imgW="4663440" imgH="6034757" progId="Acrobat.Document.2020">
                    <p:embed/>
                  </p:oleObj>
                </mc:Choice>
                <mc:Fallback>
                  <p:oleObj name="Acrobat Document" r:id="rId9" imgW="4663440" imgH="6034757" progId="Acrobat.Document.2020">
                    <p:embed/>
                    <p:pic>
                      <p:nvPicPr>
                        <p:cNvPr id="11" name="Object 10">
                          <a:extLst>
                            <a:ext uri="{FF2B5EF4-FFF2-40B4-BE49-F238E27FC236}">
                              <a16:creationId xmlns:a16="http://schemas.microsoft.com/office/drawing/2014/main" id="{29BC3005-B030-FEC9-E37A-5C8A8EAF8337}"/>
                            </a:ext>
                          </a:extLst>
                        </p:cNvPr>
                        <p:cNvPicPr/>
                        <p:nvPr/>
                      </p:nvPicPr>
                      <p:blipFill>
                        <a:blip r:embed="rId10"/>
                        <a:stretch>
                          <a:fillRect/>
                        </a:stretch>
                      </p:blipFill>
                      <p:spPr>
                        <a:xfrm>
                          <a:off x="9229389" y="2334677"/>
                          <a:ext cx="2649881" cy="3425806"/>
                        </a:xfrm>
                        <a:prstGeom prst="rect">
                          <a:avLst/>
                        </a:prstGeom>
                        <a:ln>
                          <a:solidFill>
                            <a:srgbClr val="000000"/>
                          </a:solidFill>
                        </a:ln>
                      </p:spPr>
                    </p:pic>
                  </p:oleObj>
                </mc:Fallback>
              </mc:AlternateContent>
            </a:graphicData>
          </a:graphic>
        </p:graphicFrame>
      </p:grpSp>
    </p:spTree>
    <p:extLst>
      <p:ext uri="{BB962C8B-B14F-4D97-AF65-F5344CB8AC3E}">
        <p14:creationId xmlns:p14="http://schemas.microsoft.com/office/powerpoint/2010/main" val="17721975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1E9903A-A257-9137-F11B-03B1A94832EC}"/>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31568" y="347190"/>
            <a:ext cx="9201820" cy="1143000"/>
          </a:xfrm>
        </p:spPr>
        <p:txBody>
          <a:bodyPr>
            <a:normAutofit fontScale="90000"/>
          </a:bodyPr>
          <a:lstStyle/>
          <a:p>
            <a:r>
              <a:rPr lang="en-US" dirty="0">
                <a:solidFill>
                  <a:schemeClr val="tx2">
                    <a:lumMod val="50000"/>
                  </a:schemeClr>
                </a:solidFill>
              </a:rPr>
              <a:t>ASP Supper Grid Sheet</a:t>
            </a:r>
          </a:p>
        </p:txBody>
      </p:sp>
      <p:sp>
        <p:nvSpPr>
          <p:cNvPr id="32" name="Rectangle 31">
            <a:extLst>
              <a:ext uri="{FF2B5EF4-FFF2-40B4-BE49-F238E27FC236}">
                <a16:creationId xmlns:a16="http://schemas.microsoft.com/office/drawing/2014/main" id="{6E1CB8EB-B99E-4647-98EA-48959EA99265}"/>
              </a:ext>
            </a:extLst>
          </p:cNvPr>
          <p:cNvSpPr/>
          <p:nvPr/>
        </p:nvSpPr>
        <p:spPr>
          <a:xfrm>
            <a:off x="6379624" y="1113972"/>
            <a:ext cx="5661706" cy="458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29AD117F-4F81-4F3A-AAB9-C76223833CC6}"/>
              </a:ext>
            </a:extLst>
          </p:cNvPr>
          <p:cNvSpPr/>
          <p:nvPr/>
        </p:nvSpPr>
        <p:spPr>
          <a:xfrm>
            <a:off x="5812377" y="2705359"/>
            <a:ext cx="5819553" cy="3650230"/>
          </a:xfrm>
          <a:prstGeom prst="rect">
            <a:avLst/>
          </a:prstGeom>
          <a:noFill/>
        </p:spPr>
        <p:txBody>
          <a:bodyPr wrap="square" lIns="91440" tIns="45720" rIns="91440" bIns="45720" anchor="t">
            <a:spAutoFit/>
          </a:bodyPr>
          <a:lstStyle/>
          <a:p>
            <a:pPr marL="342900" marR="0" lvl="0" indent="-342900" algn="l" defTabSz="457200" rtl="0" eaLnBrk="1" fontAlgn="auto" latinLnBrk="0" hangingPunct="1">
              <a:lnSpc>
                <a:spcPct val="80000"/>
              </a:lnSpc>
              <a:spcBef>
                <a:spcPts val="0"/>
              </a:spcBef>
              <a:spcAft>
                <a:spcPts val="4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Only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trained</a:t>
            </a:r>
            <a:r>
              <a:rPr lang="en-US" sz="2200" dirty="0">
                <a:solidFill>
                  <a:schemeClr val="tx2">
                    <a:lumMod val="50000"/>
                  </a:schemeClr>
                </a:solidFill>
                <a:latin typeface="Century Gothic" panose="020B0502020202020204" pitchFamily="34" charset="0"/>
              </a:rPr>
              <a:t> staff </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may record meals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Complete heading, date, and record all programs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Verify and initial the compliance box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POS staff should focus solely on counting reimbursable meals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Mark each meal in numerical order with a slash or x</a:t>
            </a:r>
            <a:r>
              <a:rPr lang="en-US" sz="2200" b="0" i="0" dirty="0">
                <a:solidFill>
                  <a:schemeClr val="tx2">
                    <a:lumMod val="50000"/>
                  </a:schemeClr>
                </a:solidFill>
                <a:effectLst/>
                <a:latin typeface="Century Gothic" panose="020B0502020202020204" pitchFamily="34" charset="0"/>
              </a:rPr>
              <a:t> </a:t>
            </a:r>
            <a:r>
              <a:rPr lang="en-US" sz="2200" b="1" i="0" dirty="0">
                <a:solidFill>
                  <a:srgbClr val="7F0000"/>
                </a:solidFill>
                <a:effectLst/>
                <a:latin typeface="Century Gothic" panose="020B0502020202020204" pitchFamily="34" charset="0"/>
              </a:rPr>
              <a:t>AFTER</a:t>
            </a:r>
            <a:r>
              <a:rPr lang="en-US" sz="2200" b="0" i="0" dirty="0">
                <a:solidFill>
                  <a:schemeClr val="tx2">
                    <a:lumMod val="50000"/>
                  </a:schemeClr>
                </a:solidFill>
                <a:effectLst/>
                <a:latin typeface="Century Gothic" panose="020B0502020202020204" pitchFamily="34" charset="0"/>
              </a:rPr>
              <a:t> a reimbursable meal is served</a:t>
            </a:r>
            <a:endParaRPr lang="en-US" sz="2200" dirty="0">
              <a:solidFill>
                <a:schemeClr val="tx2">
                  <a:lumMod val="50000"/>
                </a:schemeClr>
              </a:solidFill>
              <a:latin typeface="Century Gothic" panose="020B0502020202020204" pitchFamily="34" charset="0"/>
              <a:ea typeface="Calibri"/>
              <a:cs typeface="Calibri"/>
            </a:endParaRP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Record total meal counts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FS Manager daily</a:t>
            </a:r>
          </a:p>
        </p:txBody>
      </p:sp>
      <p:sp>
        <p:nvSpPr>
          <p:cNvPr id="40" name="TextBox 39">
            <a:extLst>
              <a:ext uri="{FF2B5EF4-FFF2-40B4-BE49-F238E27FC236}">
                <a16:creationId xmlns:a16="http://schemas.microsoft.com/office/drawing/2014/main" id="{6C8CA4EA-14A6-4FB2-AA19-DFFDA1CDD15E}"/>
              </a:ext>
            </a:extLst>
          </p:cNvPr>
          <p:cNvSpPr txBox="1"/>
          <p:nvPr/>
        </p:nvSpPr>
        <p:spPr>
          <a:xfrm>
            <a:off x="5524817" y="1758669"/>
            <a:ext cx="6082414" cy="1084399"/>
          </a:xfrm>
          <a:prstGeom prst="rect">
            <a:avLst/>
          </a:prstGeom>
          <a:noFill/>
        </p:spPr>
        <p:txBody>
          <a:bodyPr wrap="square">
            <a:sp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These forms record reimbursable meals distributed to the </a:t>
            </a:r>
            <a:r>
              <a:rPr kumimoji="0" lang="en-US" sz="2200" b="1" i="0" u="none" strike="noStrike" kern="1200" cap="none" spc="0" normalizeH="0" baseline="0" noProof="0" dirty="0">
                <a:ln>
                  <a:noFill/>
                </a:ln>
                <a:solidFill>
                  <a:srgbClr val="7F0000"/>
                </a:solidFill>
                <a:effectLst/>
                <a:uLnTx/>
                <a:uFillTx/>
                <a:latin typeface="Century Gothic" panose="020B0502020202020204" pitchFamily="34" charset="0"/>
              </a:rPr>
              <a:t>afterschool program students only.</a:t>
            </a:r>
          </a:p>
          <a:p>
            <a:pPr marL="568325" marR="0" lvl="0" indent="-331788"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lowchart: Connector 5">
            <a:extLst>
              <a:ext uri="{FF2B5EF4-FFF2-40B4-BE49-F238E27FC236}">
                <a16:creationId xmlns:a16="http://schemas.microsoft.com/office/drawing/2014/main" id="{4B3E2A3B-4316-6F47-8A68-8642BD75A485}"/>
              </a:ext>
            </a:extLst>
          </p:cNvPr>
          <p:cNvSpPr/>
          <p:nvPr/>
        </p:nvSpPr>
        <p:spPr>
          <a:xfrm>
            <a:off x="-888782" y="145471"/>
            <a:ext cx="6302920" cy="615598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646692" y="3840858"/>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5-Day</a:t>
            </a:r>
            <a:r>
              <a:rPr lang="en-US" sz="2400" dirty="0">
                <a:solidFill>
                  <a:srgbClr val="000000"/>
                </a:solidFill>
                <a:latin typeface="Century Gothic" panose="020B0502020202020204" pitchFamily="34" charset="0"/>
              </a:rPr>
              <a:t>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2895301" y="5378693"/>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1-Day </a:t>
            </a:r>
          </a:p>
        </p:txBody>
      </p:sp>
      <p:sp>
        <p:nvSpPr>
          <p:cNvPr id="7" name="Flowchart: Connector 6">
            <a:extLst>
              <a:ext uri="{FF2B5EF4-FFF2-40B4-BE49-F238E27FC236}">
                <a16:creationId xmlns:a16="http://schemas.microsoft.com/office/drawing/2014/main" id="{9EE48964-6779-EF68-17C6-2A5C0F29AA49}"/>
              </a:ext>
            </a:extLst>
          </p:cNvPr>
          <p:cNvSpPr/>
          <p:nvPr/>
        </p:nvSpPr>
        <p:spPr>
          <a:xfrm>
            <a:off x="150670" y="53897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0D86D6F-C48E-8642-9467-8354A35E9785}"/>
              </a:ext>
            </a:extLst>
          </p:cNvPr>
          <p:cNvSpPr/>
          <p:nvPr/>
        </p:nvSpPr>
        <p:spPr>
          <a:xfrm>
            <a:off x="1032291" y="648695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math chart with numbers&#10;&#10;Description automatically generated with medium confidence">
            <a:extLst>
              <a:ext uri="{FF2B5EF4-FFF2-40B4-BE49-F238E27FC236}">
                <a16:creationId xmlns:a16="http://schemas.microsoft.com/office/drawing/2014/main" id="{E7C80E1A-117E-44EB-7017-654701FC9E01}"/>
              </a:ext>
            </a:extLst>
          </p:cNvPr>
          <p:cNvPicPr>
            <a:picLocks noChangeAspect="1"/>
          </p:cNvPicPr>
          <p:nvPr/>
        </p:nvPicPr>
        <p:blipFill>
          <a:blip r:embed="rId3"/>
          <a:stretch>
            <a:fillRect/>
          </a:stretch>
        </p:blipFill>
        <p:spPr>
          <a:xfrm>
            <a:off x="2350622" y="2607266"/>
            <a:ext cx="2113651" cy="2733110"/>
          </a:xfrm>
          <a:prstGeom prst="rect">
            <a:avLst/>
          </a:prstGeom>
        </p:spPr>
      </p:pic>
      <p:pic>
        <p:nvPicPr>
          <p:cNvPr id="10" name="Picture 9" descr="A group of tables with numbers">
            <a:extLst>
              <a:ext uri="{FF2B5EF4-FFF2-40B4-BE49-F238E27FC236}">
                <a16:creationId xmlns:a16="http://schemas.microsoft.com/office/drawing/2014/main" id="{951B145C-3FDA-4978-F44E-B0C3E4FF5305}"/>
              </a:ext>
            </a:extLst>
          </p:cNvPr>
          <p:cNvPicPr>
            <a:picLocks noChangeAspect="1"/>
          </p:cNvPicPr>
          <p:nvPr/>
        </p:nvPicPr>
        <p:blipFill>
          <a:blip r:embed="rId4"/>
          <a:stretch>
            <a:fillRect/>
          </a:stretch>
        </p:blipFill>
        <p:spPr>
          <a:xfrm>
            <a:off x="179882" y="1113973"/>
            <a:ext cx="2108837" cy="2726886"/>
          </a:xfrm>
          <a:prstGeom prst="rect">
            <a:avLst/>
          </a:prstGeom>
        </p:spPr>
      </p:pic>
    </p:spTree>
    <p:extLst>
      <p:ext uri="{BB962C8B-B14F-4D97-AF65-F5344CB8AC3E}">
        <p14:creationId xmlns:p14="http://schemas.microsoft.com/office/powerpoint/2010/main" val="34100699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EA4463D0-130F-87F1-345D-FD9CC3FD8E3F}"/>
              </a:ext>
            </a:extLst>
          </p:cNvPr>
          <p:cNvSpPr/>
          <p:nvPr/>
        </p:nvSpPr>
        <p:spPr>
          <a:xfrm>
            <a:off x="-2650496" y="-1381733"/>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CDA7093C-43EB-76E8-BB2D-2F4ECD605082}"/>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0" y="35577"/>
            <a:ext cx="5884278" cy="1143000"/>
          </a:xfrm>
        </p:spPr>
        <p:txBody>
          <a:bodyPr>
            <a:noAutofit/>
          </a:bodyPr>
          <a:lstStyle/>
          <a:p>
            <a:r>
              <a:rPr lang="en-US" dirty="0">
                <a:solidFill>
                  <a:schemeClr val="tx2">
                    <a:lumMod val="50000"/>
                  </a:schemeClr>
                </a:solidFill>
              </a:rPr>
              <a:t>Community Roster</a:t>
            </a:r>
          </a:p>
        </p:txBody>
      </p:sp>
      <p:sp>
        <p:nvSpPr>
          <p:cNvPr id="29" name="Rectangle 28">
            <a:extLst>
              <a:ext uri="{FF2B5EF4-FFF2-40B4-BE49-F238E27FC236}">
                <a16:creationId xmlns:a16="http://schemas.microsoft.com/office/drawing/2014/main" id="{5D861277-1668-4BE8-ABC2-F90136BFA7D0}"/>
              </a:ext>
            </a:extLst>
          </p:cNvPr>
          <p:cNvSpPr/>
          <p:nvPr/>
        </p:nvSpPr>
        <p:spPr>
          <a:xfrm>
            <a:off x="432464" y="1237386"/>
            <a:ext cx="5947878" cy="5780044"/>
          </a:xfrm>
          <a:prstGeom prst="rect">
            <a:avLst/>
          </a:prstGeom>
        </p:spPr>
        <p:txBody>
          <a:bodyPr wrap="square">
            <a:spAutoFit/>
          </a:bodyPr>
          <a:lstStyle/>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This form records the attendance and reimbursable meals received by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c</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ommunity participants.</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Ensure first &amp; last names are written legibly</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FS or ASP Staff ensures a reimbursable meal is selected before names are recorded</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Young children may be assisted with writing their names</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A community Roster is required at all service locations</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To ensure accuracy in meal  accounting, the POS staff should focus solely on counting reimbursable meals</a:t>
            </a:r>
            <a:endParaRPr lang="en-US" sz="2200" dirty="0">
              <a:solidFill>
                <a:schemeClr val="tx2">
                  <a:lumMod val="50000"/>
                </a:schemeClr>
              </a:solidFill>
              <a:latin typeface="Century Gothic" panose="020B0502020202020204" pitchFamily="34" charset="0"/>
            </a:endParaRPr>
          </a:p>
          <a:p>
            <a:pPr marL="457200" lvl="3" indent="-342900">
              <a:lnSpc>
                <a:spcPct val="90000"/>
              </a:lnSpc>
              <a:spcBef>
                <a:spcPct val="20000"/>
              </a:spcBef>
              <a:buClr>
                <a:srgbClr val="000000"/>
              </a:buClr>
              <a:buFont typeface="Wingdings" panose="05000000000000000000" pitchFamily="2" charset="2"/>
              <a:buChar char="Ø"/>
              <a:defRPr/>
            </a:pPr>
            <a:r>
              <a:rPr lang="en-US" sz="2200" b="1" dirty="0">
                <a:solidFill>
                  <a:schemeClr val="tx2">
                    <a:lumMod val="50000"/>
                  </a:schemeClr>
                </a:solidFill>
                <a:latin typeface="Century Gothic" panose="020B0502020202020204" pitchFamily="34" charset="0"/>
              </a:rPr>
              <a:t>Submit to FS Manager daily</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FA1AF4F-0A93-EB8C-9AEE-29C6C77955F7}"/>
              </a:ext>
            </a:extLst>
          </p:cNvPr>
          <p:cNvPicPr>
            <a:picLocks noChangeAspect="1"/>
          </p:cNvPicPr>
          <p:nvPr/>
        </p:nvPicPr>
        <p:blipFill rotWithShape="1">
          <a:blip r:embed="rId3"/>
          <a:srcRect b="69587"/>
          <a:stretch/>
        </p:blipFill>
        <p:spPr>
          <a:xfrm>
            <a:off x="6510887" y="1862488"/>
            <a:ext cx="5582359" cy="2264920"/>
          </a:xfrm>
          <a:prstGeom prst="rect">
            <a:avLst/>
          </a:prstGeom>
        </p:spPr>
      </p:pic>
      <p:sp>
        <p:nvSpPr>
          <p:cNvPr id="61" name="TextBox 60">
            <a:extLst>
              <a:ext uri="{FF2B5EF4-FFF2-40B4-BE49-F238E27FC236}">
                <a16:creationId xmlns:a16="http://schemas.microsoft.com/office/drawing/2014/main" id="{5BD6DC9E-6567-4ADC-A880-D5701FD0463D}"/>
              </a:ext>
            </a:extLst>
          </p:cNvPr>
          <p:cNvSpPr txBox="1"/>
          <p:nvPr/>
        </p:nvSpPr>
        <p:spPr>
          <a:xfrm>
            <a:off x="6954187" y="30768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rPr>
              <a:t>Hannah Bankole</a:t>
            </a:r>
          </a:p>
        </p:txBody>
      </p:sp>
      <p:sp>
        <p:nvSpPr>
          <p:cNvPr id="60" name="TextBox 59">
            <a:extLst>
              <a:ext uri="{FF2B5EF4-FFF2-40B4-BE49-F238E27FC236}">
                <a16:creationId xmlns:a16="http://schemas.microsoft.com/office/drawing/2014/main" id="{072E9753-C78C-42EB-982F-C2F8A4D8A06B}"/>
              </a:ext>
            </a:extLst>
          </p:cNvPr>
          <p:cNvSpPr txBox="1"/>
          <p:nvPr/>
        </p:nvSpPr>
        <p:spPr>
          <a:xfrm>
            <a:off x="6954287" y="28812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Nicole Waterford</a:t>
            </a:r>
          </a:p>
        </p:txBody>
      </p:sp>
      <p:sp>
        <p:nvSpPr>
          <p:cNvPr id="62" name="TextBox 61">
            <a:extLst>
              <a:ext uri="{FF2B5EF4-FFF2-40B4-BE49-F238E27FC236}">
                <a16:creationId xmlns:a16="http://schemas.microsoft.com/office/drawing/2014/main" id="{462BE3DD-ACCC-4909-971A-07DACDBBB583}"/>
              </a:ext>
            </a:extLst>
          </p:cNvPr>
          <p:cNvSpPr txBox="1"/>
          <p:nvPr/>
        </p:nvSpPr>
        <p:spPr>
          <a:xfrm>
            <a:off x="11129329" y="1834821"/>
            <a:ext cx="6257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a:ea typeface="+mn-ea"/>
                <a:cs typeface="+mn-cs"/>
              </a:rPr>
              <a:t>1    2</a:t>
            </a:r>
          </a:p>
        </p:txBody>
      </p:sp>
      <p:sp>
        <p:nvSpPr>
          <p:cNvPr id="5" name="Flowchart: Connector 4">
            <a:extLst>
              <a:ext uri="{FF2B5EF4-FFF2-40B4-BE49-F238E27FC236}">
                <a16:creationId xmlns:a16="http://schemas.microsoft.com/office/drawing/2014/main" id="{6291F1D0-9008-0309-C596-D68FE701CDD9}"/>
              </a:ext>
            </a:extLst>
          </p:cNvPr>
          <p:cNvSpPr/>
          <p:nvPr/>
        </p:nvSpPr>
        <p:spPr>
          <a:xfrm>
            <a:off x="11129329" y="51509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D5AC4C88-3D2A-68F2-DD09-9B3498678E03}"/>
              </a:ext>
            </a:extLst>
          </p:cNvPr>
          <p:cNvSpPr/>
          <p:nvPr/>
        </p:nvSpPr>
        <p:spPr>
          <a:xfrm>
            <a:off x="10836252" y="6163813"/>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3732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left)">
                                      <p:cBhvr>
                                        <p:cTn id="1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0" grpId="0"/>
      <p:bldP spid="6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F063699-1885-FDE7-0358-769692EF48DF}"/>
              </a:ext>
            </a:extLst>
          </p:cNvPr>
          <p:cNvSpPr/>
          <p:nvPr/>
        </p:nvSpPr>
        <p:spPr>
          <a:xfrm>
            <a:off x="4882930" y="-1229479"/>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931878" y="373291"/>
            <a:ext cx="5236888" cy="1143000"/>
          </a:xfrm>
        </p:spPr>
        <p:txBody>
          <a:bodyPr>
            <a:noAutofit/>
          </a:bodyPr>
          <a:lstStyle/>
          <a:p>
            <a:r>
              <a:rPr lang="en-US" sz="6600" dirty="0">
                <a:solidFill>
                  <a:schemeClr val="tx2">
                    <a:lumMod val="50000"/>
                  </a:schemeClr>
                </a:solidFill>
              </a:rPr>
              <a:t>Community Roster Required at ASP Service</a:t>
            </a:r>
          </a:p>
        </p:txBody>
      </p:sp>
      <p:sp>
        <p:nvSpPr>
          <p:cNvPr id="29" name="Rectangle 28">
            <a:extLst>
              <a:ext uri="{FF2B5EF4-FFF2-40B4-BE49-F238E27FC236}">
                <a16:creationId xmlns:a16="http://schemas.microsoft.com/office/drawing/2014/main" id="{5D861277-1668-4BE8-ABC2-F90136BFA7D0}"/>
              </a:ext>
            </a:extLst>
          </p:cNvPr>
          <p:cNvSpPr/>
          <p:nvPr/>
        </p:nvSpPr>
        <p:spPr>
          <a:xfrm>
            <a:off x="5591718" y="1943147"/>
            <a:ext cx="6027753" cy="1785104"/>
          </a:xfrm>
          <a:prstGeom prst="rect">
            <a:avLst/>
          </a:prstGeom>
        </p:spPr>
        <p:txBody>
          <a:bodyPr wrap="square">
            <a:spAutoFit/>
          </a:bodyPr>
          <a:lstStyle/>
          <a:p>
            <a:pPr marL="0" lvl="2">
              <a:lnSpc>
                <a:spcPct val="90000"/>
              </a:lnSpc>
              <a:spcBef>
                <a:spcPct val="20000"/>
              </a:spcBef>
              <a:buClr>
                <a:srgbClr val="000000"/>
              </a:buClr>
              <a:defRPr/>
            </a:pPr>
            <a:r>
              <a:rPr lang="en-US" sz="2200" dirty="0">
                <a:solidFill>
                  <a:schemeClr val="tx2">
                    <a:lumMod val="50000"/>
                  </a:schemeClr>
                </a:solidFill>
                <a:latin typeface="Century Gothic" panose="020B0502020202020204" pitchFamily="34" charset="0"/>
              </a:rPr>
              <a:t>ASP staff distributes supper meals to program and community participants. </a:t>
            </a:r>
          </a:p>
          <a:p>
            <a:pPr marL="0" lvl="2">
              <a:lnSpc>
                <a:spcPct val="90000"/>
              </a:lnSpc>
              <a:spcBef>
                <a:spcPct val="20000"/>
              </a:spcBef>
              <a:buClr>
                <a:srgbClr val="000000"/>
              </a:buClr>
              <a:defRPr/>
            </a:pPr>
            <a:r>
              <a:rPr lang="en-US" sz="2200" dirty="0">
                <a:solidFill>
                  <a:schemeClr val="tx2">
                    <a:lumMod val="50000"/>
                  </a:schemeClr>
                </a:solidFill>
                <a:latin typeface="Century Gothic" panose="020B0502020202020204" pitchFamily="34" charset="0"/>
              </a:rPr>
              <a:t>However, some ASP Services do not have any community participants.</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75" name="Rectangle 74">
            <a:extLst>
              <a:ext uri="{FF2B5EF4-FFF2-40B4-BE49-F238E27FC236}">
                <a16:creationId xmlns:a16="http://schemas.microsoft.com/office/drawing/2014/main" id="{5518FE5A-98B2-410A-8AA7-303F0DA8D44D}"/>
              </a:ext>
            </a:extLst>
          </p:cNvPr>
          <p:cNvSpPr/>
          <p:nvPr/>
        </p:nvSpPr>
        <p:spPr>
          <a:xfrm>
            <a:off x="5591718" y="3429000"/>
            <a:ext cx="5767457" cy="708527"/>
          </a:xfrm>
          <a:prstGeom prst="rect">
            <a:avLst/>
          </a:prstGeom>
          <a:solidFill>
            <a:srgbClr val="FFAE0D"/>
          </a:solidFill>
        </p:spPr>
        <p:txBody>
          <a:bodyPr wrap="square" anchor="b">
            <a:spAutoFit/>
          </a:bodyPr>
          <a:lstStyle/>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rPr>
              <a:t>Is the Community Roster required if </a:t>
            </a:r>
          </a:p>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rPr>
              <a:t>there are no community participants?</a:t>
            </a:r>
          </a:p>
        </p:txBody>
      </p:sp>
      <p:grpSp>
        <p:nvGrpSpPr>
          <p:cNvPr id="71" name="Group 70">
            <a:extLst>
              <a:ext uri="{FF2B5EF4-FFF2-40B4-BE49-F238E27FC236}">
                <a16:creationId xmlns:a16="http://schemas.microsoft.com/office/drawing/2014/main" id="{E20C69EC-0EFB-4CAB-96EE-32F3885D3BC9}"/>
              </a:ext>
            </a:extLst>
          </p:cNvPr>
          <p:cNvGrpSpPr/>
          <p:nvPr/>
        </p:nvGrpSpPr>
        <p:grpSpPr>
          <a:xfrm>
            <a:off x="5497974" y="4054651"/>
            <a:ext cx="6121496" cy="2905045"/>
            <a:chOff x="95520" y="4372646"/>
            <a:chExt cx="4476418" cy="2905045"/>
          </a:xfrm>
        </p:grpSpPr>
        <p:sp>
          <p:nvSpPr>
            <p:cNvPr id="72" name="Rectangle 71">
              <a:extLst>
                <a:ext uri="{FF2B5EF4-FFF2-40B4-BE49-F238E27FC236}">
                  <a16:creationId xmlns:a16="http://schemas.microsoft.com/office/drawing/2014/main" id="{AC142360-188D-427C-ACD0-965A6E0CA793}"/>
                </a:ext>
              </a:extLst>
            </p:cNvPr>
            <p:cNvSpPr/>
            <p:nvPr/>
          </p:nvSpPr>
          <p:spPr>
            <a:xfrm>
              <a:off x="323045" y="4372646"/>
              <a:ext cx="3713855" cy="19805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5F742981-7CF0-4D1B-8060-C726928BDE72}"/>
                </a:ext>
              </a:extLst>
            </p:cNvPr>
            <p:cNvSpPr/>
            <p:nvPr/>
          </p:nvSpPr>
          <p:spPr>
            <a:xfrm>
              <a:off x="1347733" y="4583543"/>
              <a:ext cx="1715086" cy="496161"/>
            </a:xfrm>
            <a:prstGeom prst="rect">
              <a:avLst/>
            </a:prstGeom>
          </p:spPr>
          <p:txBody>
            <a:bodyPr wrap="square">
              <a:spAutoFit/>
            </a:bodyPr>
            <a:lstStyle/>
            <a:p>
              <a:pPr marL="0" marR="0" lvl="0" indent="-6778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3200" b="1" i="0" u="none" strike="noStrike" kern="1200" cap="none" spc="0" normalizeH="0" baseline="0" noProof="0" dirty="0">
                  <a:ln>
                    <a:noFill/>
                  </a:ln>
                  <a:solidFill>
                    <a:srgbClr val="7F0000"/>
                  </a:solidFill>
                  <a:effectLst/>
                  <a:uLnTx/>
                  <a:uFillTx/>
                  <a:latin typeface="Century Gothic" panose="020B0502020202020204" pitchFamily="34" charset="0"/>
                </a:rPr>
                <a:t>Yes!</a:t>
              </a:r>
            </a:p>
          </p:txBody>
        </p:sp>
        <p:sp>
          <p:nvSpPr>
            <p:cNvPr id="74" name="Rectangle 73">
              <a:extLst>
                <a:ext uri="{FF2B5EF4-FFF2-40B4-BE49-F238E27FC236}">
                  <a16:creationId xmlns:a16="http://schemas.microsoft.com/office/drawing/2014/main" id="{FB7E42C0-C1AD-4224-BA02-FC912688F05A}"/>
                </a:ext>
              </a:extLst>
            </p:cNvPr>
            <p:cNvSpPr/>
            <p:nvPr/>
          </p:nvSpPr>
          <p:spPr>
            <a:xfrm>
              <a:off x="95520" y="5108892"/>
              <a:ext cx="4476418" cy="2168799"/>
            </a:xfrm>
            <a:prstGeom prst="rect">
              <a:avLst/>
            </a:prstGeom>
          </p:spPr>
          <p:txBody>
            <a:bodyPr wrap="square">
              <a:spAutoFit/>
            </a:bodyPr>
            <a:lstStyle/>
            <a:p>
              <a:pPr marL="579437" marR="0" lvl="2" indent="-342900" algn="l" defTabSz="457200" rtl="0" eaLnBrk="1" fontAlgn="auto" latinLnBrk="0" hangingPunct="1">
                <a:lnSpc>
                  <a:spcPct val="80000"/>
                </a:lnSpc>
                <a:spcBef>
                  <a:spcPct val="20000"/>
                </a:spcBef>
                <a:spcAft>
                  <a:spcPts val="800"/>
                </a:spcAft>
                <a:buClr>
                  <a:schemeClr val="tx2">
                    <a:lumMod val="50000"/>
                  </a:schemeClr>
                </a:buClr>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Confirm that the count is zero and fill the blank form</a:t>
              </a: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kumimoji="0" lang="en-US" sz="22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Include the school name and date</a:t>
              </a:r>
              <a:endParaRPr lang="en-US" sz="2200" dirty="0">
                <a:solidFill>
                  <a:schemeClr val="tx2">
                    <a:lumMod val="50000"/>
                  </a:schemeClr>
                </a:solidFill>
                <a:latin typeface="Century Gothic" panose="020B0502020202020204" pitchFamily="34" charset="0"/>
              </a:endParaRP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lang="en-US" sz="2200" b="1" dirty="0">
                  <a:solidFill>
                    <a:schemeClr val="tx2">
                      <a:lumMod val="50000"/>
                    </a:schemeClr>
                  </a:solidFill>
                  <a:latin typeface="Century Gothic" panose="020B0502020202020204" pitchFamily="34" charset="0"/>
                </a:rPr>
                <a:t>Submit to the Food Services Manager daily</a:t>
              </a:r>
            </a:p>
            <a:p>
              <a:pPr marL="693737" marR="0" lvl="2" indent="-457200" algn="l" defTabSz="457200" rtl="0" eaLnBrk="1" fontAlgn="auto" latinLnBrk="0" hangingPunct="1">
                <a:lnSpc>
                  <a:spcPct val="70000"/>
                </a:lnSpc>
                <a:spcBef>
                  <a:spcPct val="20000"/>
                </a:spcBef>
                <a:spcAft>
                  <a:spcPts val="0"/>
                </a:spcAft>
                <a:buClr>
                  <a:srgbClr val="FFCC66"/>
                </a:buClr>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grpSp>
      <p:sp>
        <p:nvSpPr>
          <p:cNvPr id="3" name="Flowchart: Connector 2">
            <a:extLst>
              <a:ext uri="{FF2B5EF4-FFF2-40B4-BE49-F238E27FC236}">
                <a16:creationId xmlns:a16="http://schemas.microsoft.com/office/drawing/2014/main" id="{5AD051E9-4668-89C8-C5D2-C91BAA0C94BF}"/>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9384ECAC-AC33-4403-AD04-788113C10A18}"/>
              </a:ext>
            </a:extLst>
          </p:cNvPr>
          <p:cNvSpPr txBox="1"/>
          <p:nvPr/>
        </p:nvSpPr>
        <p:spPr>
          <a:xfrm>
            <a:off x="3753284" y="3745541"/>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0</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01640AB-B6FB-EFFF-27F5-D4B7EB453BEB}"/>
              </a:ext>
            </a:extLst>
          </p:cNvPr>
          <p:cNvPicPr>
            <a:picLocks noChangeAspect="1"/>
          </p:cNvPicPr>
          <p:nvPr/>
        </p:nvPicPr>
        <p:blipFill rotWithShape="1">
          <a:blip r:embed="rId4"/>
          <a:srcRect l="-369" r="369" b="38112"/>
          <a:stretch/>
        </p:blipFill>
        <p:spPr>
          <a:xfrm>
            <a:off x="112187" y="1516291"/>
            <a:ext cx="4605219" cy="3703316"/>
          </a:xfrm>
          <a:prstGeom prst="rect">
            <a:avLst/>
          </a:prstGeom>
        </p:spPr>
      </p:pic>
      <p:sp>
        <p:nvSpPr>
          <p:cNvPr id="58" name="TextBox 57">
            <a:extLst>
              <a:ext uri="{FF2B5EF4-FFF2-40B4-BE49-F238E27FC236}">
                <a16:creationId xmlns:a16="http://schemas.microsoft.com/office/drawing/2014/main" id="{7E4C0969-0955-4FB6-BA69-97C3B29B1F87}"/>
              </a:ext>
            </a:extLst>
          </p:cNvPr>
          <p:cNvSpPr txBox="1"/>
          <p:nvPr/>
        </p:nvSpPr>
        <p:spPr>
          <a:xfrm>
            <a:off x="662465" y="1875315"/>
            <a:ext cx="16661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0C0"/>
                </a:solidFill>
                <a:effectLst/>
                <a:uLnTx/>
                <a:uFillTx/>
                <a:latin typeface="Calibri"/>
                <a:ea typeface="+mn-ea"/>
                <a:cs typeface="+mn-cs"/>
              </a:rPr>
              <a:t>Happy El</a:t>
            </a:r>
          </a:p>
        </p:txBody>
      </p:sp>
      <p:sp>
        <p:nvSpPr>
          <p:cNvPr id="59" name="TextBox 58">
            <a:extLst>
              <a:ext uri="{FF2B5EF4-FFF2-40B4-BE49-F238E27FC236}">
                <a16:creationId xmlns:a16="http://schemas.microsoft.com/office/drawing/2014/main" id="{454933C1-52CE-4E4F-87B2-B1E4266B814F}"/>
              </a:ext>
            </a:extLst>
          </p:cNvPr>
          <p:cNvSpPr txBox="1"/>
          <p:nvPr/>
        </p:nvSpPr>
        <p:spPr>
          <a:xfrm>
            <a:off x="777216" y="2173628"/>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10/2/2023</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4" name="TextBox 123">
            <a:extLst>
              <a:ext uri="{FF2B5EF4-FFF2-40B4-BE49-F238E27FC236}">
                <a16:creationId xmlns:a16="http://schemas.microsoft.com/office/drawing/2014/main" id="{0596D018-556A-4E7E-BEF4-736F23F28C8E}"/>
              </a:ext>
            </a:extLst>
          </p:cNvPr>
          <p:cNvSpPr txBox="1"/>
          <p:nvPr/>
        </p:nvSpPr>
        <p:spPr>
          <a:xfrm>
            <a:off x="3740216" y="2158007"/>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0</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3" name="TextBox 122">
            <a:extLst>
              <a:ext uri="{FF2B5EF4-FFF2-40B4-BE49-F238E27FC236}">
                <a16:creationId xmlns:a16="http://schemas.microsoft.com/office/drawing/2014/main" id="{440FAE24-07B4-402A-993E-9C694E2D69DE}"/>
              </a:ext>
            </a:extLst>
          </p:cNvPr>
          <p:cNvSpPr txBox="1"/>
          <p:nvPr/>
        </p:nvSpPr>
        <p:spPr>
          <a:xfrm rot="20183250">
            <a:off x="2244755" y="2973231"/>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ZERO PARTICIPANTS</a:t>
            </a:r>
          </a:p>
        </p:txBody>
      </p:sp>
      <p:sp>
        <p:nvSpPr>
          <p:cNvPr id="117" name="TextBox 116">
            <a:extLst>
              <a:ext uri="{FF2B5EF4-FFF2-40B4-BE49-F238E27FC236}">
                <a16:creationId xmlns:a16="http://schemas.microsoft.com/office/drawing/2014/main" id="{CD451EE2-C569-4BC4-8377-3F4C73BC86B2}"/>
              </a:ext>
            </a:extLst>
          </p:cNvPr>
          <p:cNvSpPr txBox="1"/>
          <p:nvPr/>
        </p:nvSpPr>
        <p:spPr>
          <a:xfrm rot="20183250">
            <a:off x="2350253" y="4267956"/>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ZERO PARTICIPANTS</a:t>
            </a:r>
          </a:p>
        </p:txBody>
      </p:sp>
      <p:sp>
        <p:nvSpPr>
          <p:cNvPr id="98" name="Oval 97">
            <a:extLst>
              <a:ext uri="{FF2B5EF4-FFF2-40B4-BE49-F238E27FC236}">
                <a16:creationId xmlns:a16="http://schemas.microsoft.com/office/drawing/2014/main" id="{129FC0AD-BC44-4AE1-9134-398A3984B009}"/>
              </a:ext>
            </a:extLst>
          </p:cNvPr>
          <p:cNvSpPr/>
          <p:nvPr/>
        </p:nvSpPr>
        <p:spPr>
          <a:xfrm>
            <a:off x="1009072" y="420096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TextBox 124">
            <a:extLst>
              <a:ext uri="{FF2B5EF4-FFF2-40B4-BE49-F238E27FC236}">
                <a16:creationId xmlns:a16="http://schemas.microsoft.com/office/drawing/2014/main" id="{61685775-2101-4B72-AA31-1482793098B0}"/>
              </a:ext>
            </a:extLst>
          </p:cNvPr>
          <p:cNvSpPr txBox="1"/>
          <p:nvPr/>
        </p:nvSpPr>
        <p:spPr>
          <a:xfrm>
            <a:off x="737122" y="3749133"/>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10/3/2023</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2" name="Oval 121">
            <a:extLst>
              <a:ext uri="{FF2B5EF4-FFF2-40B4-BE49-F238E27FC236}">
                <a16:creationId xmlns:a16="http://schemas.microsoft.com/office/drawing/2014/main" id="{EB5E50D4-1471-4C3E-8BBA-1BD3EC99C2F7}"/>
              </a:ext>
            </a:extLst>
          </p:cNvPr>
          <p:cNvSpPr/>
          <p:nvPr/>
        </p:nvSpPr>
        <p:spPr>
          <a:xfrm>
            <a:off x="996004" y="253250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hand holding a pencil&#10;&#10;Description automatically generated">
            <a:extLst>
              <a:ext uri="{FF2B5EF4-FFF2-40B4-BE49-F238E27FC236}">
                <a16:creationId xmlns:a16="http://schemas.microsoft.com/office/drawing/2014/main" id="{4F212451-5256-9614-5F40-245653AA8B4F}"/>
              </a:ext>
            </a:extLst>
          </p:cNvPr>
          <p:cNvPicPr>
            <a:picLocks noChangeAspect="1"/>
          </p:cNvPicPr>
          <p:nvPr/>
        </p:nvPicPr>
        <p:blipFill>
          <a:blip r:embed="rId5"/>
          <a:stretch>
            <a:fillRect/>
          </a:stretch>
        </p:blipFill>
        <p:spPr>
          <a:xfrm>
            <a:off x="1425978" y="3974304"/>
            <a:ext cx="1496363" cy="1342570"/>
          </a:xfrm>
          <a:prstGeom prst="rect">
            <a:avLst/>
          </a:prstGeom>
        </p:spPr>
      </p:pic>
      <p:sp>
        <p:nvSpPr>
          <p:cNvPr id="5" name="Flowchart: Connector 4">
            <a:extLst>
              <a:ext uri="{FF2B5EF4-FFF2-40B4-BE49-F238E27FC236}">
                <a16:creationId xmlns:a16="http://schemas.microsoft.com/office/drawing/2014/main" id="{2142AC7E-4A97-5383-EC52-37DD9B249BF6}"/>
              </a:ext>
            </a:extLst>
          </p:cNvPr>
          <p:cNvSpPr/>
          <p:nvPr/>
        </p:nvSpPr>
        <p:spPr>
          <a:xfrm>
            <a:off x="219895" y="5528598"/>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DE14569A-1636-5FB8-A178-7B161A2DB379}"/>
              </a:ext>
            </a:extLst>
          </p:cNvPr>
          <p:cNvSpPr/>
          <p:nvPr/>
        </p:nvSpPr>
        <p:spPr>
          <a:xfrm>
            <a:off x="1217004" y="646915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620156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500"/>
                                        <p:tgtEl>
                                          <p:spTgt spid="122"/>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4"/>
                                        </p:tgtEl>
                                        <p:attrNameLst>
                                          <p:attrName>style.visibility</p:attrName>
                                        </p:attrNameLst>
                                      </p:cBhvr>
                                      <p:to>
                                        <p:strVal val="visible"/>
                                      </p:to>
                                    </p:set>
                                    <p:animEffect transition="in" filter="fade">
                                      <p:cBhvr>
                                        <p:cTn id="27" dur="500"/>
                                        <p:tgtEl>
                                          <p:spTgt spid="124"/>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000"/>
                            </p:stCondLst>
                            <p:childTnLst>
                              <p:par>
                                <p:cTn id="33" presetID="1" presetClass="path" presetSubtype="0" accel="50000" decel="50000" fill="hold" nodeType="afterEffect">
                                  <p:stCondLst>
                                    <p:cond delay="0"/>
                                  </p:stCondLst>
                                  <p:childTnLst>
                                    <p:animMotion origin="layout" path="M 4.79167E-6 -4.81481E-6 C 0.0246 -4.81481E-6 0.04466 0.03311 0.04466 0.07431 C 0.04466 0.11551 0.0246 0.14908 4.79167E-6 0.14908 C -0.02461 0.14908 -0.04428 0.11551 -0.04428 0.07431 C -0.04428 0.03311 -0.02461 -4.81481E-6 4.79167E-6 -4.81481E-6 Z " pathEditMode="relative" rAng="0" ptsTypes="AAAAA">
                                      <p:cBhvr>
                                        <p:cTn id="34" dur="700" fill="hold"/>
                                        <p:tgtEl>
                                          <p:spTgt spid="6"/>
                                        </p:tgtEl>
                                        <p:attrNameLst>
                                          <p:attrName>ppt_x</p:attrName>
                                          <p:attrName>ppt_y</p:attrName>
                                        </p:attrNameLst>
                                      </p:cBhvr>
                                      <p:rCtr x="13" y="7454"/>
                                    </p:animMotion>
                                  </p:childTnLst>
                                </p:cTn>
                              </p:par>
                              <p:par>
                                <p:cTn id="35" presetID="22" presetClass="entr" presetSubtype="4" fill="hold" grpId="0" nodeType="with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wipe(down)">
                                      <p:cBhvr>
                                        <p:cTn id="37" dur="800"/>
                                        <p:tgtEl>
                                          <p:spTgt spid="98"/>
                                        </p:tgtEl>
                                      </p:cBhvr>
                                    </p:animEffect>
                                  </p:childTnLst>
                                </p:cTn>
                              </p:par>
                            </p:childTnLst>
                          </p:cTn>
                        </p:par>
                        <p:par>
                          <p:cTn id="38" fill="hold">
                            <p:stCondLst>
                              <p:cond delay="3800"/>
                            </p:stCondLst>
                            <p:childTnLst>
                              <p:par>
                                <p:cTn id="39" presetID="22" presetClass="entr" presetSubtype="8" fill="hold" grpId="0" nodeType="afterEffect">
                                  <p:stCondLst>
                                    <p:cond delay="0"/>
                                  </p:stCondLst>
                                  <p:childTnLst>
                                    <p:set>
                                      <p:cBhvr>
                                        <p:cTn id="40" dur="1" fill="hold">
                                          <p:stCondLst>
                                            <p:cond delay="0"/>
                                          </p:stCondLst>
                                        </p:cTn>
                                        <p:tgtEl>
                                          <p:spTgt spid="117"/>
                                        </p:tgtEl>
                                        <p:attrNameLst>
                                          <p:attrName>style.visibility</p:attrName>
                                        </p:attrNameLst>
                                      </p:cBhvr>
                                      <p:to>
                                        <p:strVal val="visible"/>
                                      </p:to>
                                    </p:set>
                                    <p:animEffect transition="in" filter="wipe(left)">
                                      <p:cBhvr>
                                        <p:cTn id="41" dur="500"/>
                                        <p:tgtEl>
                                          <p:spTgt spid="1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8"/>
                                        </p:tgtEl>
                                        <p:attrNameLst>
                                          <p:attrName>style.visibility</p:attrName>
                                        </p:attrNameLst>
                                      </p:cBhvr>
                                      <p:to>
                                        <p:strVal val="visible"/>
                                      </p:to>
                                    </p:set>
                                    <p:animEffect transition="in" filter="fade">
                                      <p:cBhvr>
                                        <p:cTn id="44" dur="500"/>
                                        <p:tgtEl>
                                          <p:spTgt spid="1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5"/>
                                        </p:tgtEl>
                                        <p:attrNameLst>
                                          <p:attrName>style.visibility</p:attrName>
                                        </p:attrNameLst>
                                      </p:cBhvr>
                                      <p:to>
                                        <p:strVal val="visible"/>
                                      </p:to>
                                    </p:set>
                                    <p:animEffect transition="in" filter="fade">
                                      <p:cBhvr>
                                        <p:cTn id="47" dur="500"/>
                                        <p:tgtEl>
                                          <p:spTgt spid="125"/>
                                        </p:tgtEl>
                                      </p:cBhvr>
                                    </p:animEffect>
                                  </p:childTnLst>
                                </p:cTn>
                              </p:par>
                            </p:childTnLst>
                          </p:cTn>
                        </p:par>
                        <p:par>
                          <p:cTn id="48" fill="hold">
                            <p:stCondLst>
                              <p:cond delay="4300"/>
                            </p:stCondLst>
                            <p:childTnLst>
                              <p:par>
                                <p:cTn id="49" presetID="10" presetClass="entr" presetSubtype="0" fill="hold" nodeType="after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fade">
                                      <p:cBhvr>
                                        <p:cTn id="5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18" grpId="0"/>
      <p:bldP spid="58" grpId="0"/>
      <p:bldP spid="59" grpId="0"/>
      <p:bldP spid="124" grpId="0"/>
      <p:bldP spid="123" grpId="0"/>
      <p:bldP spid="117" grpId="0"/>
      <p:bldP spid="98" grpId="0" animBg="1"/>
      <p:bldP spid="125" grpId="0"/>
      <p:bldP spid="1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89B68587-BD40-7734-0594-40CE393BBFF0}"/>
              </a:ext>
            </a:extLst>
          </p:cNvPr>
          <p:cNvCxnSpPr>
            <a:cxnSpLocks/>
          </p:cNvCxnSpPr>
          <p:nvPr/>
        </p:nvCxnSpPr>
        <p:spPr>
          <a:xfrm flipH="1">
            <a:off x="8885036" y="5641371"/>
            <a:ext cx="1088830" cy="0"/>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1C90882A-E0CA-3514-3B05-0CF411EFD6E3}"/>
              </a:ext>
            </a:extLst>
          </p:cNvPr>
          <p:cNvCxnSpPr>
            <a:cxnSpLocks/>
          </p:cNvCxnSpPr>
          <p:nvPr/>
        </p:nvCxnSpPr>
        <p:spPr>
          <a:xfrm flipH="1">
            <a:off x="8034238" y="3453782"/>
            <a:ext cx="777080" cy="796557"/>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648E7F9-9050-195B-C3B4-19C6E3A46A6C}"/>
              </a:ext>
            </a:extLst>
          </p:cNvPr>
          <p:cNvCxnSpPr>
            <a:cxnSpLocks/>
          </p:cNvCxnSpPr>
          <p:nvPr/>
        </p:nvCxnSpPr>
        <p:spPr>
          <a:xfrm>
            <a:off x="6660356" y="3540500"/>
            <a:ext cx="616744" cy="925777"/>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11181F6-E10A-F3D2-9CD8-F0961CE4BD11}"/>
              </a:ext>
            </a:extLst>
          </p:cNvPr>
          <p:cNvCxnSpPr>
            <a:cxnSpLocks/>
          </p:cNvCxnSpPr>
          <p:nvPr/>
        </p:nvCxnSpPr>
        <p:spPr>
          <a:xfrm>
            <a:off x="2939256" y="2439439"/>
            <a:ext cx="1467644" cy="0"/>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8993AFF-9B29-0B78-74B4-16A9BAC3047C}"/>
              </a:ext>
            </a:extLst>
          </p:cNvPr>
          <p:cNvCxnSpPr>
            <a:cxnSpLocks/>
          </p:cNvCxnSpPr>
          <p:nvPr/>
        </p:nvCxnSpPr>
        <p:spPr>
          <a:xfrm>
            <a:off x="2342754" y="3338463"/>
            <a:ext cx="590946" cy="1127814"/>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B2E2AAA-6EF2-A3C7-0EA0-F9DA3FCB5866}"/>
              </a:ext>
            </a:extLst>
          </p:cNvPr>
          <p:cNvSpPr>
            <a:spLocks noGrp="1"/>
          </p:cNvSpPr>
          <p:nvPr>
            <p:ph type="title"/>
          </p:nvPr>
        </p:nvSpPr>
        <p:spPr>
          <a:xfrm>
            <a:off x="833435" y="-79812"/>
            <a:ext cx="10972800" cy="1143000"/>
          </a:xfrm>
        </p:spPr>
        <p:txBody>
          <a:bodyPr/>
          <a:lstStyle/>
          <a:p>
            <a:r>
              <a:rPr lang="en-US" sz="7200" dirty="0"/>
              <a:t>After School Program Service</a:t>
            </a:r>
          </a:p>
        </p:txBody>
      </p:sp>
      <p:grpSp>
        <p:nvGrpSpPr>
          <p:cNvPr id="22" name="Group 21">
            <a:extLst>
              <a:ext uri="{FF2B5EF4-FFF2-40B4-BE49-F238E27FC236}">
                <a16:creationId xmlns:a16="http://schemas.microsoft.com/office/drawing/2014/main" id="{E803C8C8-C1B6-8FAD-4370-078A9DC44985}"/>
              </a:ext>
            </a:extLst>
          </p:cNvPr>
          <p:cNvGrpSpPr/>
          <p:nvPr/>
        </p:nvGrpSpPr>
        <p:grpSpPr>
          <a:xfrm>
            <a:off x="36909" y="495441"/>
            <a:ext cx="3225800" cy="2971800"/>
            <a:chOff x="-69850" y="1219200"/>
            <a:chExt cx="3225800" cy="2971800"/>
          </a:xfrm>
        </p:grpSpPr>
        <p:sp>
          <p:nvSpPr>
            <p:cNvPr id="16" name="Flowchart: Connector 15">
              <a:extLst>
                <a:ext uri="{FF2B5EF4-FFF2-40B4-BE49-F238E27FC236}">
                  <a16:creationId xmlns:a16="http://schemas.microsoft.com/office/drawing/2014/main" id="{D2FA486C-B903-0B48-F78C-158643B27347}"/>
                </a:ext>
              </a:extLst>
            </p:cNvPr>
            <p:cNvSpPr/>
            <p:nvPr/>
          </p:nvSpPr>
          <p:spPr>
            <a:xfrm>
              <a:off x="-69850" y="1219200"/>
              <a:ext cx="3225800" cy="2971800"/>
            </a:xfrm>
            <a:prstGeom prst="flowChartConnector">
              <a:avLst/>
            </a:prstGeom>
            <a:solidFill>
              <a:srgbClr val="7F0000"/>
            </a:solidFill>
            <a:ln>
              <a:solidFill>
                <a:srgbClr val="7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D5CAA0B-A5FD-1ABD-6028-2FEB7CEDE80C}"/>
                </a:ext>
              </a:extLst>
            </p:cNvPr>
            <p:cNvSpPr txBox="1"/>
            <p:nvPr/>
          </p:nvSpPr>
          <p:spPr>
            <a:xfrm>
              <a:off x="330200" y="1760835"/>
              <a:ext cx="2425700" cy="2031325"/>
            </a:xfrm>
            <a:prstGeom prst="rect">
              <a:avLst/>
            </a:prstGeom>
            <a:noFill/>
          </p:spPr>
          <p:txBody>
            <a:bodyPr wrap="square">
              <a:spAutoFit/>
            </a:bodyPr>
            <a:lstStyle/>
            <a:p>
              <a:pPr algn="ctr"/>
              <a:r>
                <a:rPr lang="en-US" sz="1800" i="0" u="none" strike="noStrike" dirty="0">
                  <a:solidFill>
                    <a:schemeClr val="bg1"/>
                  </a:solidFill>
                  <a:effectLst/>
                  <a:latin typeface="Century Gothic" panose="020B0502020202020204" pitchFamily="34" charset="0"/>
                </a:rPr>
                <a:t>Meals are prepared by Food Services Staff; FS Staff then transports ASP supper meals to the ASP staff just before service</a:t>
              </a:r>
              <a:endParaRPr lang="en-US" dirty="0">
                <a:solidFill>
                  <a:schemeClr val="bg1"/>
                </a:solidFill>
              </a:endParaRPr>
            </a:p>
          </p:txBody>
        </p:sp>
      </p:grpSp>
      <p:grpSp>
        <p:nvGrpSpPr>
          <p:cNvPr id="23" name="Group 22">
            <a:extLst>
              <a:ext uri="{FF2B5EF4-FFF2-40B4-BE49-F238E27FC236}">
                <a16:creationId xmlns:a16="http://schemas.microsoft.com/office/drawing/2014/main" id="{AFABF391-CECD-1575-B167-09FEB2718BEF}"/>
              </a:ext>
            </a:extLst>
          </p:cNvPr>
          <p:cNvGrpSpPr/>
          <p:nvPr/>
        </p:nvGrpSpPr>
        <p:grpSpPr>
          <a:xfrm>
            <a:off x="1912938" y="3467241"/>
            <a:ext cx="3225800" cy="2971800"/>
            <a:chOff x="2054227" y="3792160"/>
            <a:chExt cx="3225800" cy="2971800"/>
          </a:xfrm>
        </p:grpSpPr>
        <p:sp>
          <p:nvSpPr>
            <p:cNvPr id="17" name="Flowchart: Connector 16">
              <a:extLst>
                <a:ext uri="{FF2B5EF4-FFF2-40B4-BE49-F238E27FC236}">
                  <a16:creationId xmlns:a16="http://schemas.microsoft.com/office/drawing/2014/main" id="{CC6ECBDC-C1C0-B4DE-76BD-5972EC58FDAC}"/>
                </a:ext>
              </a:extLst>
            </p:cNvPr>
            <p:cNvSpPr/>
            <p:nvPr/>
          </p:nvSpPr>
          <p:spPr>
            <a:xfrm>
              <a:off x="2054227" y="3792160"/>
              <a:ext cx="3225800" cy="2971800"/>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EC4FCCB-D579-1B5F-9E94-8B6E4544DF6E}"/>
                </a:ext>
              </a:extLst>
            </p:cNvPr>
            <p:cNvSpPr txBox="1"/>
            <p:nvPr/>
          </p:nvSpPr>
          <p:spPr>
            <a:xfrm>
              <a:off x="2289178" y="4672360"/>
              <a:ext cx="2679700" cy="1477328"/>
            </a:xfrm>
            <a:prstGeom prst="rect">
              <a:avLst/>
            </a:prstGeom>
            <a:noFill/>
          </p:spPr>
          <p:txBody>
            <a:bodyPr wrap="square">
              <a:spAutoFit/>
            </a:bodyPr>
            <a:lstStyle/>
            <a:p>
              <a:pPr algn="ctr"/>
              <a:r>
                <a:rPr lang="en-US" sz="1800" b="0" i="0" u="none" strike="noStrike" dirty="0">
                  <a:solidFill>
                    <a:srgbClr val="002060"/>
                  </a:solidFill>
                  <a:effectLst/>
                  <a:latin typeface="Century Gothic" panose="020B0502020202020204" pitchFamily="34" charset="0"/>
                </a:rPr>
                <a:t>Meal service begins immediately after the dismissal bell rings, and lasts for 30 minutes.</a:t>
              </a:r>
              <a:endParaRPr lang="en-US" dirty="0">
                <a:solidFill>
                  <a:srgbClr val="002060"/>
                </a:solidFill>
              </a:endParaRPr>
            </a:p>
          </p:txBody>
        </p:sp>
      </p:grpSp>
      <p:grpSp>
        <p:nvGrpSpPr>
          <p:cNvPr id="24" name="Group 23">
            <a:extLst>
              <a:ext uri="{FF2B5EF4-FFF2-40B4-BE49-F238E27FC236}">
                <a16:creationId xmlns:a16="http://schemas.microsoft.com/office/drawing/2014/main" id="{90CCAE3C-F8B9-FFC2-0A87-EC9B6DD3B84A}"/>
              </a:ext>
            </a:extLst>
          </p:cNvPr>
          <p:cNvGrpSpPr/>
          <p:nvPr/>
        </p:nvGrpSpPr>
        <p:grpSpPr>
          <a:xfrm>
            <a:off x="4260453" y="989268"/>
            <a:ext cx="3316286" cy="3048000"/>
            <a:chOff x="4213227" y="1295400"/>
            <a:chExt cx="3316286" cy="3048000"/>
          </a:xfrm>
        </p:grpSpPr>
        <p:sp>
          <p:nvSpPr>
            <p:cNvPr id="18" name="Flowchart: Connector 17">
              <a:extLst>
                <a:ext uri="{FF2B5EF4-FFF2-40B4-BE49-F238E27FC236}">
                  <a16:creationId xmlns:a16="http://schemas.microsoft.com/office/drawing/2014/main" id="{5519E07E-860F-AE8E-5044-396F78B36E17}"/>
                </a:ext>
              </a:extLst>
            </p:cNvPr>
            <p:cNvSpPr/>
            <p:nvPr/>
          </p:nvSpPr>
          <p:spPr>
            <a:xfrm>
              <a:off x="4213227" y="1295400"/>
              <a:ext cx="3316286" cy="3048000"/>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solidFill>
                  <a:srgbClr val="002060"/>
                </a:solidFill>
              </a:endParaRPr>
            </a:p>
          </p:txBody>
        </p:sp>
        <p:sp>
          <p:nvSpPr>
            <p:cNvPr id="9" name="TextBox 8">
              <a:extLst>
                <a:ext uri="{FF2B5EF4-FFF2-40B4-BE49-F238E27FC236}">
                  <a16:creationId xmlns:a16="http://schemas.microsoft.com/office/drawing/2014/main" id="{73C9FAEC-265E-F247-3B00-290877375BE6}"/>
                </a:ext>
              </a:extLst>
            </p:cNvPr>
            <p:cNvSpPr txBox="1"/>
            <p:nvPr/>
          </p:nvSpPr>
          <p:spPr>
            <a:xfrm>
              <a:off x="4279108" y="2019047"/>
              <a:ext cx="3225800" cy="1754326"/>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ASP Staff distributes meals to program students &amp; assists with serving participants from the community for the first ten minutes of service.</a:t>
              </a:r>
              <a:endParaRPr lang="en-US" dirty="0">
                <a:solidFill>
                  <a:srgbClr val="002060"/>
                </a:solidFill>
              </a:endParaRPr>
            </a:p>
          </p:txBody>
        </p:sp>
      </p:grpSp>
      <p:grpSp>
        <p:nvGrpSpPr>
          <p:cNvPr id="25" name="Group 24">
            <a:extLst>
              <a:ext uri="{FF2B5EF4-FFF2-40B4-BE49-F238E27FC236}">
                <a16:creationId xmlns:a16="http://schemas.microsoft.com/office/drawing/2014/main" id="{91FB729B-B243-BE53-B926-7FE56AFDA620}"/>
              </a:ext>
            </a:extLst>
          </p:cNvPr>
          <p:cNvGrpSpPr/>
          <p:nvPr/>
        </p:nvGrpSpPr>
        <p:grpSpPr>
          <a:xfrm>
            <a:off x="6238080" y="3885608"/>
            <a:ext cx="2851148" cy="2681765"/>
            <a:chOff x="6445252" y="4056794"/>
            <a:chExt cx="2851148" cy="2681765"/>
          </a:xfrm>
        </p:grpSpPr>
        <p:sp>
          <p:nvSpPr>
            <p:cNvPr id="19" name="Flowchart: Connector 18">
              <a:extLst>
                <a:ext uri="{FF2B5EF4-FFF2-40B4-BE49-F238E27FC236}">
                  <a16:creationId xmlns:a16="http://schemas.microsoft.com/office/drawing/2014/main" id="{67CDAF7E-385B-2AAB-4B91-F440410814FF}"/>
                </a:ext>
              </a:extLst>
            </p:cNvPr>
            <p:cNvSpPr/>
            <p:nvPr/>
          </p:nvSpPr>
          <p:spPr>
            <a:xfrm>
              <a:off x="6445252" y="4056794"/>
              <a:ext cx="2851148" cy="2681765"/>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9A49F0B-533A-21CD-C5F6-725368C8CA8F}"/>
                </a:ext>
              </a:extLst>
            </p:cNvPr>
            <p:cNvSpPr txBox="1"/>
            <p:nvPr/>
          </p:nvSpPr>
          <p:spPr>
            <a:xfrm>
              <a:off x="6527007" y="4678912"/>
              <a:ext cx="2679700" cy="1477328"/>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ASP Staff ensures reimbursable meal is received before placing an "x" on the meal count form.</a:t>
              </a:r>
              <a:endParaRPr lang="en-US" dirty="0">
                <a:solidFill>
                  <a:srgbClr val="002060"/>
                </a:solidFill>
              </a:endParaRPr>
            </a:p>
          </p:txBody>
        </p:sp>
      </p:grpSp>
      <p:grpSp>
        <p:nvGrpSpPr>
          <p:cNvPr id="26" name="Group 25">
            <a:extLst>
              <a:ext uri="{FF2B5EF4-FFF2-40B4-BE49-F238E27FC236}">
                <a16:creationId xmlns:a16="http://schemas.microsoft.com/office/drawing/2014/main" id="{BF740C3D-D2E4-5B2B-177C-CD7E67888E39}"/>
              </a:ext>
            </a:extLst>
          </p:cNvPr>
          <p:cNvGrpSpPr/>
          <p:nvPr/>
        </p:nvGrpSpPr>
        <p:grpSpPr>
          <a:xfrm>
            <a:off x="8272460" y="1286123"/>
            <a:ext cx="3225800" cy="2971800"/>
            <a:chOff x="8634413" y="1219200"/>
            <a:chExt cx="3225800" cy="2971800"/>
          </a:xfrm>
        </p:grpSpPr>
        <p:sp>
          <p:nvSpPr>
            <p:cNvPr id="20" name="Flowchart: Connector 19">
              <a:extLst>
                <a:ext uri="{FF2B5EF4-FFF2-40B4-BE49-F238E27FC236}">
                  <a16:creationId xmlns:a16="http://schemas.microsoft.com/office/drawing/2014/main" id="{25956353-5733-21D2-67C7-A9B250C5B470}"/>
                </a:ext>
              </a:extLst>
            </p:cNvPr>
            <p:cNvSpPr/>
            <p:nvPr/>
          </p:nvSpPr>
          <p:spPr>
            <a:xfrm>
              <a:off x="8634413" y="1219200"/>
              <a:ext cx="3225800" cy="2971800"/>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77044BD-0C56-56DE-AD66-B4C0D24CFE21}"/>
                </a:ext>
              </a:extLst>
            </p:cNvPr>
            <p:cNvSpPr txBox="1"/>
            <p:nvPr/>
          </p:nvSpPr>
          <p:spPr>
            <a:xfrm>
              <a:off x="8723313" y="1962644"/>
              <a:ext cx="3048000" cy="1477328"/>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Meals are consumed in the designated eating area. ASP staff assist with ensuring no food leaves the campus.</a:t>
              </a:r>
              <a:endParaRPr lang="en-US" dirty="0">
                <a:solidFill>
                  <a:srgbClr val="002060"/>
                </a:solidFill>
              </a:endParaRPr>
            </a:p>
          </p:txBody>
        </p:sp>
      </p:grpSp>
      <p:grpSp>
        <p:nvGrpSpPr>
          <p:cNvPr id="27" name="Group 26">
            <a:extLst>
              <a:ext uri="{FF2B5EF4-FFF2-40B4-BE49-F238E27FC236}">
                <a16:creationId xmlns:a16="http://schemas.microsoft.com/office/drawing/2014/main" id="{091FD2D6-4AA8-6901-9DD5-436E69282E6E}"/>
              </a:ext>
            </a:extLst>
          </p:cNvPr>
          <p:cNvGrpSpPr/>
          <p:nvPr/>
        </p:nvGrpSpPr>
        <p:grpSpPr>
          <a:xfrm>
            <a:off x="9561512" y="4250339"/>
            <a:ext cx="2503487" cy="2388694"/>
            <a:chOff x="9688512" y="4183416"/>
            <a:chExt cx="2503487" cy="2388694"/>
          </a:xfrm>
        </p:grpSpPr>
        <p:sp>
          <p:nvSpPr>
            <p:cNvPr id="21" name="Flowchart: Connector 20">
              <a:extLst>
                <a:ext uri="{FF2B5EF4-FFF2-40B4-BE49-F238E27FC236}">
                  <a16:creationId xmlns:a16="http://schemas.microsoft.com/office/drawing/2014/main" id="{6843905F-4CD2-237A-1286-59457E52E788}"/>
                </a:ext>
              </a:extLst>
            </p:cNvPr>
            <p:cNvSpPr/>
            <p:nvPr/>
          </p:nvSpPr>
          <p:spPr>
            <a:xfrm>
              <a:off x="9688512" y="4183416"/>
              <a:ext cx="2503487" cy="2388694"/>
            </a:xfrm>
            <a:prstGeom prst="flowChartConnector">
              <a:avLst/>
            </a:prstGeom>
            <a:solidFill>
              <a:srgbClr val="FFAE0D"/>
            </a:solidFill>
            <a:ln>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BA09A72-43DD-48EC-3443-776B4EE6E2FC}"/>
                </a:ext>
              </a:extLst>
            </p:cNvPr>
            <p:cNvSpPr txBox="1"/>
            <p:nvPr/>
          </p:nvSpPr>
          <p:spPr>
            <a:xfrm>
              <a:off x="10128645" y="4399354"/>
              <a:ext cx="1623222" cy="2031325"/>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ASP Supper Grid Sheet &amp; Community Roster are required at the point of service.</a:t>
              </a:r>
              <a:endParaRPr lang="en-US" dirty="0">
                <a:solidFill>
                  <a:srgbClr val="002060"/>
                </a:solidFill>
              </a:endParaRPr>
            </a:p>
          </p:txBody>
        </p:sp>
      </p:grpSp>
      <p:sp>
        <p:nvSpPr>
          <p:cNvPr id="40" name="Rectangle 39">
            <a:extLst>
              <a:ext uri="{FF2B5EF4-FFF2-40B4-BE49-F238E27FC236}">
                <a16:creationId xmlns:a16="http://schemas.microsoft.com/office/drawing/2014/main" id="{286461B2-B4CF-078B-0B2F-0BA31E49EEC2}"/>
              </a:ext>
            </a:extLst>
          </p:cNvPr>
          <p:cNvSpPr/>
          <p:nvPr/>
        </p:nvSpPr>
        <p:spPr>
          <a:xfrm>
            <a:off x="0" y="6583473"/>
            <a:ext cx="7555963" cy="286232"/>
          </a:xfrm>
          <a:prstGeom prst="rect">
            <a:avLst/>
          </a:prstGeom>
        </p:spPr>
        <p:txBody>
          <a:bodyPr wrap="square">
            <a:spAutoFit/>
          </a:bodyPr>
          <a:lstStyle/>
          <a:p>
            <a:pPr marL="0" marR="0" lvl="2" indent="0" algn="l" defTabSz="457200" rtl="0" eaLnBrk="1" fontAlgn="auto" latinLnBrk="0" hangingPunct="1">
              <a:lnSpc>
                <a:spcPct val="90000"/>
              </a:lnSpc>
              <a:spcBef>
                <a:spcPts val="0"/>
              </a:spcBef>
              <a:spcAft>
                <a:spcPts val="80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Tree>
    <p:extLst>
      <p:ext uri="{BB962C8B-B14F-4D97-AF65-F5344CB8AC3E}">
        <p14:creationId xmlns:p14="http://schemas.microsoft.com/office/powerpoint/2010/main" val="9324671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50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par>
                          <p:cTn id="14" fill="hold">
                            <p:stCondLst>
                              <p:cond delay="1000"/>
                            </p:stCondLst>
                            <p:childTnLst>
                              <p:par>
                                <p:cTn id="15" presetID="22" presetClass="entr" presetSubtype="8" fill="hold" nodeType="afterEffect">
                                  <p:stCondLst>
                                    <p:cond delay="100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1" fill="hold" nodeType="afterEffect">
                                  <p:stCondLst>
                                    <p:cond delay="100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par>
                          <p:cTn id="25" fill="hold">
                            <p:stCondLst>
                              <p:cond delay="4000"/>
                            </p:stCondLst>
                            <p:childTnLst>
                              <p:par>
                                <p:cTn id="26" presetID="1" presetClass="entr" presetSubtype="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4000"/>
                            </p:stCondLst>
                            <p:childTnLst>
                              <p:par>
                                <p:cTn id="29" presetID="22" presetClass="entr" presetSubtype="8" fill="hold" nodeType="afterEffect">
                                  <p:stCondLst>
                                    <p:cond delay="100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5500"/>
                            </p:stCondLst>
                            <p:childTnLst>
                              <p:par>
                                <p:cTn id="33" presetID="1"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par>
                          <p:cTn id="35" fill="hold">
                            <p:stCondLst>
                              <p:cond delay="5500"/>
                            </p:stCondLst>
                            <p:childTnLst>
                              <p:par>
                                <p:cTn id="36" presetID="22" presetClass="entr" presetSubtype="8" fill="hold" nodeType="afterEffect">
                                  <p:stCondLst>
                                    <p:cond delay="100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par>
                          <p:cTn id="39" fill="hold">
                            <p:stCondLst>
                              <p:cond delay="7000"/>
                            </p:stCondLst>
                            <p:childTnLst>
                              <p:par>
                                <p:cTn id="40" presetID="1" presetClass="entr" presetSubtype="0"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par>
                                <p:cTn id="42" presetID="10"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190873" y="-16638"/>
            <a:ext cx="11662110" cy="1828842"/>
          </a:xfrm>
        </p:spPr>
        <p:txBody>
          <a:bodyPr>
            <a:normAutofit/>
          </a:bodyPr>
          <a:lstStyle/>
          <a:p>
            <a:r>
              <a:rPr lang="en-US" dirty="0"/>
              <a:t>Program Attendance Rosters</a:t>
            </a:r>
          </a:p>
        </p:txBody>
      </p:sp>
      <p:sp>
        <p:nvSpPr>
          <p:cNvPr id="29" name="Rectangle 28">
            <a:extLst>
              <a:ext uri="{FF2B5EF4-FFF2-40B4-BE49-F238E27FC236}">
                <a16:creationId xmlns:a16="http://schemas.microsoft.com/office/drawing/2014/main" id="{5D861277-1668-4BE8-ABC2-F90136BFA7D0}"/>
              </a:ext>
            </a:extLst>
          </p:cNvPr>
          <p:cNvSpPr/>
          <p:nvPr/>
        </p:nvSpPr>
        <p:spPr>
          <a:xfrm>
            <a:off x="6190593" y="3170148"/>
            <a:ext cx="5901144" cy="3859518"/>
          </a:xfrm>
          <a:prstGeom prst="rect">
            <a:avLst/>
          </a:prstGeom>
        </p:spPr>
        <p:txBody>
          <a:bodyPr wrap="square" lIns="91440" tIns="45720" rIns="91440" bIns="45720" anchor="t">
            <a:spAutoFit/>
          </a:bodyPr>
          <a:lstStyle/>
          <a:p>
            <a:pPr marL="457200" lvl="2" indent="-457200">
              <a:lnSpc>
                <a:spcPct val="90000"/>
              </a:lnSpc>
              <a:spcBef>
                <a:spcPct val="20000"/>
              </a:spcBef>
              <a:buClr>
                <a:schemeClr val="bg1"/>
              </a:buClr>
              <a:buFont typeface="Wingdings" panose="05000000000000000000" pitchFamily="2" charset="2"/>
              <a:buChar char="Ø"/>
              <a:defRPr/>
            </a:pPr>
            <a:r>
              <a:rPr lang="en-US" sz="2400" dirty="0">
                <a:solidFill>
                  <a:schemeClr val="bg1"/>
                </a:solidFill>
                <a:latin typeface="Century Gothic" panose="020B0502020202020204" pitchFamily="34" charset="0"/>
              </a:rPr>
              <a:t>Attendance Rosters must be:</a:t>
            </a:r>
          </a:p>
          <a:p>
            <a:pPr marL="914400"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Greater than or equal to meal counts to support meal claims</a:t>
            </a:r>
          </a:p>
          <a:p>
            <a:pPr marL="914400"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Include student names:</a:t>
            </a:r>
          </a:p>
          <a:p>
            <a:pPr marL="1371600" lvl="4"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Can be electronic or manual copies</a:t>
            </a:r>
          </a:p>
          <a:p>
            <a:pPr marL="1371600" lvl="4" indent="-457200">
              <a:lnSpc>
                <a:spcPct val="90000"/>
              </a:lnSpc>
              <a:spcBef>
                <a:spcPct val="20000"/>
              </a:spcBef>
              <a:buClr>
                <a:schemeClr val="bg1"/>
              </a:buClr>
              <a:buFont typeface="Arial" panose="020B0604020202020204" pitchFamily="34" charset="0"/>
              <a:buChar char="•"/>
              <a:defRPr/>
            </a:pPr>
            <a:r>
              <a:rPr lang="en-US" sz="2400" b="1" dirty="0">
                <a:solidFill>
                  <a:schemeClr val="bg1"/>
                </a:solidFill>
                <a:latin typeface="Century Gothic" panose="020B0502020202020204" pitchFamily="34" charset="0"/>
              </a:rPr>
              <a:t>Must be submitted weekly</a:t>
            </a:r>
            <a:endParaRPr lang="en-US" sz="2400" dirty="0">
              <a:solidFill>
                <a:schemeClr val="bg1"/>
              </a:solidFill>
              <a:latin typeface="Century Gothic" panose="020B0502020202020204" pitchFamily="34" charset="0"/>
            </a:endParaRPr>
          </a:p>
          <a:p>
            <a:pPr marL="1371600" lvl="4"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If rosters are not submitted weekly contact your AFSS</a:t>
            </a:r>
          </a:p>
          <a:p>
            <a:pPr marL="0" lvl="2">
              <a:lnSpc>
                <a:spcPct val="90000"/>
              </a:lnSpc>
              <a:spcBef>
                <a:spcPct val="20000"/>
              </a:spcBef>
              <a:buClr>
                <a:srgbClr val="000000"/>
              </a:buClr>
              <a:defRPr/>
            </a:pPr>
            <a:endParaRPr lang="en-US" sz="2400" dirty="0">
              <a:solidFill>
                <a:srgbClr val="000000"/>
              </a:solidFill>
              <a:latin typeface="Century Gothic" panose="020B0502020202020204" pitchFamily="34" charset="0"/>
            </a:endParaRPr>
          </a:p>
        </p:txBody>
      </p:sp>
      <p:sp>
        <p:nvSpPr>
          <p:cNvPr id="9" name="Rectangle 8">
            <a:extLst>
              <a:ext uri="{FF2B5EF4-FFF2-40B4-BE49-F238E27FC236}">
                <a16:creationId xmlns:a16="http://schemas.microsoft.com/office/drawing/2014/main" id="{45E91F7F-97B5-4257-A994-7315EDB1D914}"/>
              </a:ext>
            </a:extLst>
          </p:cNvPr>
          <p:cNvSpPr/>
          <p:nvPr/>
        </p:nvSpPr>
        <p:spPr>
          <a:xfrm>
            <a:off x="4694269" y="1812204"/>
            <a:ext cx="6919723" cy="1421928"/>
          </a:xfrm>
          <a:prstGeom prst="rect">
            <a:avLst/>
          </a:prstGeom>
        </p:spPr>
        <p:txBody>
          <a:bodyPr wrap="square">
            <a:spAutoFit/>
          </a:bodyPr>
          <a:lstStyle/>
          <a:p>
            <a:pPr marL="0" lvl="2">
              <a:lnSpc>
                <a:spcPct val="90000"/>
              </a:lnSpc>
              <a:spcBef>
                <a:spcPct val="20000"/>
              </a:spcBef>
              <a:buClr>
                <a:srgbClr val="000000"/>
              </a:buClr>
              <a:defRPr/>
            </a:pPr>
            <a:r>
              <a:rPr lang="en-US" sz="2400" dirty="0">
                <a:solidFill>
                  <a:schemeClr val="bg1"/>
                </a:solidFill>
                <a:latin typeface="Century Gothic" panose="020B0502020202020204" pitchFamily="34" charset="0"/>
              </a:rPr>
              <a:t>Program attendance rosters record students present in afterschool programs and support the meal counts on the ASP Supper Grid sheet.</a:t>
            </a:r>
          </a:p>
        </p:txBody>
      </p:sp>
      <p:pic>
        <p:nvPicPr>
          <p:cNvPr id="3" name="Picture 2">
            <a:extLst>
              <a:ext uri="{FF2B5EF4-FFF2-40B4-BE49-F238E27FC236}">
                <a16:creationId xmlns:a16="http://schemas.microsoft.com/office/drawing/2014/main" id="{FEAAA31C-7035-756B-662D-B02A53D890E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6665" y="502243"/>
            <a:ext cx="4234888" cy="3979551"/>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49" name="Picture 48">
            <a:extLst>
              <a:ext uri="{FF2B5EF4-FFF2-40B4-BE49-F238E27FC236}">
                <a16:creationId xmlns:a16="http://schemas.microsoft.com/office/drawing/2014/main" id="{0CD03CA4-D194-4D84-826A-C82181EA985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920452" y="3481754"/>
            <a:ext cx="2772730" cy="292182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5F20331D-F54C-C976-AC97-DA3806279AC6}"/>
              </a:ext>
            </a:extLst>
          </p:cNvPr>
          <p:cNvSpPr/>
          <p:nvPr/>
        </p:nvSpPr>
        <p:spPr>
          <a:xfrm>
            <a:off x="201373" y="3660556"/>
            <a:ext cx="1168031" cy="119467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3DBEDB92-DBF4-5E60-14E5-3CDEA1DC5297}"/>
              </a:ext>
            </a:extLst>
          </p:cNvPr>
          <p:cNvSpPr/>
          <p:nvPr/>
        </p:nvSpPr>
        <p:spPr>
          <a:xfrm>
            <a:off x="919626" y="4529944"/>
            <a:ext cx="556590" cy="598459"/>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544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F7FE2380-8C74-DE2B-394E-108A8CBEEFB1}"/>
              </a:ext>
            </a:extLst>
          </p:cNvPr>
          <p:cNvSpPr/>
          <p:nvPr/>
        </p:nvSpPr>
        <p:spPr>
          <a:xfrm>
            <a:off x="-1894197" y="-1463292"/>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314C31F3-6B5A-8E69-5C07-CEEE6C8383FA}"/>
              </a:ext>
            </a:extLst>
          </p:cNvPr>
          <p:cNvSpPr/>
          <p:nvPr/>
        </p:nvSpPr>
        <p:spPr>
          <a:xfrm>
            <a:off x="5183106" y="-416425"/>
            <a:ext cx="8020394" cy="756786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5791897" y="6245833"/>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002060"/>
              </a:solidFill>
            </a:endParaRPr>
          </a:p>
        </p:txBody>
      </p:sp>
      <p:sp>
        <p:nvSpPr>
          <p:cNvPr id="23" name="TextBox 22">
            <a:extLst>
              <a:ext uri="{FF2B5EF4-FFF2-40B4-BE49-F238E27FC236}">
                <a16:creationId xmlns:a16="http://schemas.microsoft.com/office/drawing/2014/main" id="{6CA8A656-B3EB-B9CC-ED3B-8B65952B883D}"/>
              </a:ext>
            </a:extLst>
          </p:cNvPr>
          <p:cNvSpPr txBox="1"/>
          <p:nvPr/>
        </p:nvSpPr>
        <p:spPr>
          <a:xfrm>
            <a:off x="-1" y="3558650"/>
            <a:ext cx="4970597"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Clean spills, wipe tables, pick up trash &amp; empty bins</a:t>
            </a:r>
          </a:p>
        </p:txBody>
      </p:sp>
      <p:sp>
        <p:nvSpPr>
          <p:cNvPr id="26" name="TextBox 25">
            <a:extLst>
              <a:ext uri="{FF2B5EF4-FFF2-40B4-BE49-F238E27FC236}">
                <a16:creationId xmlns:a16="http://schemas.microsoft.com/office/drawing/2014/main" id="{0F2BBFF4-3157-C7A1-45C9-76B39CED2889}"/>
              </a:ext>
            </a:extLst>
          </p:cNvPr>
          <p:cNvSpPr txBox="1"/>
          <p:nvPr/>
        </p:nvSpPr>
        <p:spPr>
          <a:xfrm>
            <a:off x="-2" y="1838478"/>
            <a:ext cx="5469965"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Supervise &amp; direct students to the designated eating area</a:t>
            </a:r>
          </a:p>
        </p:txBody>
      </p:sp>
      <p:sp>
        <p:nvSpPr>
          <p:cNvPr id="29" name="TextBox 28">
            <a:extLst>
              <a:ext uri="{FF2B5EF4-FFF2-40B4-BE49-F238E27FC236}">
                <a16:creationId xmlns:a16="http://schemas.microsoft.com/office/drawing/2014/main" id="{BB3A568D-060D-98F2-EB4D-6422CD0FDFF3}"/>
              </a:ext>
            </a:extLst>
          </p:cNvPr>
          <p:cNvSpPr txBox="1"/>
          <p:nvPr/>
        </p:nvSpPr>
        <p:spPr>
          <a:xfrm>
            <a:off x="0" y="239729"/>
            <a:ext cx="5469965" cy="1569660"/>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Distribute meals to program students and assist community for the first 10 minutes or as needed</a:t>
            </a:r>
          </a:p>
        </p:txBody>
      </p:sp>
      <p:sp>
        <p:nvSpPr>
          <p:cNvPr id="32" name="TextBox 31">
            <a:extLst>
              <a:ext uri="{FF2B5EF4-FFF2-40B4-BE49-F238E27FC236}">
                <a16:creationId xmlns:a16="http://schemas.microsoft.com/office/drawing/2014/main" id="{7428997D-BC6B-7E9A-B731-5B8767827BA2}"/>
              </a:ext>
            </a:extLst>
          </p:cNvPr>
          <p:cNvSpPr txBox="1"/>
          <p:nvPr/>
        </p:nvSpPr>
        <p:spPr>
          <a:xfrm>
            <a:off x="-4" y="2698564"/>
            <a:ext cx="5469965"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Make sure program is open to the community</a:t>
            </a:r>
          </a:p>
        </p:txBody>
      </p:sp>
      <p:sp>
        <p:nvSpPr>
          <p:cNvPr id="35" name="TextBox 34">
            <a:extLst>
              <a:ext uri="{FF2B5EF4-FFF2-40B4-BE49-F238E27FC236}">
                <a16:creationId xmlns:a16="http://schemas.microsoft.com/office/drawing/2014/main" id="{C70B62CA-FB25-A4F5-2DC3-2C55ED0589CE}"/>
              </a:ext>
            </a:extLst>
          </p:cNvPr>
          <p:cNvSpPr txBox="1"/>
          <p:nvPr/>
        </p:nvSpPr>
        <p:spPr>
          <a:xfrm>
            <a:off x="-4" y="4418736"/>
            <a:ext cx="4970596" cy="1200329"/>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Total daily attendance for all programs and record accurate meal  counts</a:t>
            </a:r>
          </a:p>
        </p:txBody>
      </p:sp>
      <p:sp>
        <p:nvSpPr>
          <p:cNvPr id="36" name="Rectangle 35">
            <a:extLst>
              <a:ext uri="{FF2B5EF4-FFF2-40B4-BE49-F238E27FC236}">
                <a16:creationId xmlns:a16="http://schemas.microsoft.com/office/drawing/2014/main" id="{7EC20C13-C283-22DA-F299-46A4E05C1C32}"/>
              </a:ext>
            </a:extLst>
          </p:cNvPr>
          <p:cNvSpPr/>
          <p:nvPr/>
        </p:nvSpPr>
        <p:spPr>
          <a:xfrm>
            <a:off x="6722038" y="2273998"/>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
        <p:nvSpPr>
          <p:cNvPr id="3" name="TextBox 2">
            <a:extLst>
              <a:ext uri="{FF2B5EF4-FFF2-40B4-BE49-F238E27FC236}">
                <a16:creationId xmlns:a16="http://schemas.microsoft.com/office/drawing/2014/main" id="{590B2DA0-4576-3226-6396-5373A0F5F3DB}"/>
              </a:ext>
            </a:extLst>
          </p:cNvPr>
          <p:cNvSpPr txBox="1"/>
          <p:nvPr/>
        </p:nvSpPr>
        <p:spPr>
          <a:xfrm>
            <a:off x="32647" y="5648155"/>
            <a:ext cx="4970596"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Ensure no food is taken from campus</a:t>
            </a:r>
          </a:p>
        </p:txBody>
      </p:sp>
      <p:sp>
        <p:nvSpPr>
          <p:cNvPr id="4" name="Rectangle 3">
            <a:extLst>
              <a:ext uri="{FF2B5EF4-FFF2-40B4-BE49-F238E27FC236}">
                <a16:creationId xmlns:a16="http://schemas.microsoft.com/office/drawing/2014/main" id="{5119DDA9-A754-3D6F-A192-B6C1675E04C9}"/>
              </a:ext>
            </a:extLst>
          </p:cNvPr>
          <p:cNvSpPr/>
          <p:nvPr/>
        </p:nvSpPr>
        <p:spPr>
          <a:xfrm>
            <a:off x="7401267" y="3671648"/>
            <a:ext cx="3403525" cy="653356"/>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002060"/>
                </a:solidFill>
              </a:rPr>
              <a:t>Responsibilities</a:t>
            </a:r>
          </a:p>
        </p:txBody>
      </p:sp>
    </p:spTree>
    <p:custDataLst>
      <p:tags r:id="rId1"/>
    </p:custDataLst>
    <p:extLst>
      <p:ext uri="{BB962C8B-B14F-4D97-AF65-F5344CB8AC3E}">
        <p14:creationId xmlns:p14="http://schemas.microsoft.com/office/powerpoint/2010/main" val="572186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P spid="32" grpId="0"/>
      <p:bldP spid="35"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022C4B-C5AD-5C2F-A6AC-95D098AC8DD0}"/>
              </a:ext>
            </a:extLst>
          </p:cNvPr>
          <p:cNvSpPr/>
          <p:nvPr/>
        </p:nvSpPr>
        <p:spPr>
          <a:xfrm>
            <a:off x="3396113" y="42385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
        <p:nvSpPr>
          <p:cNvPr id="4" name="Rectangle 3">
            <a:extLst>
              <a:ext uri="{FF2B5EF4-FFF2-40B4-BE49-F238E27FC236}">
                <a16:creationId xmlns:a16="http://schemas.microsoft.com/office/drawing/2014/main" id="{3312FA96-486F-7511-16B8-4AA407B019BB}"/>
              </a:ext>
            </a:extLst>
          </p:cNvPr>
          <p:cNvSpPr/>
          <p:nvPr/>
        </p:nvSpPr>
        <p:spPr>
          <a:xfrm>
            <a:off x="4170412" y="1797406"/>
            <a:ext cx="3302801" cy="678185"/>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7F0000"/>
                </a:solidFill>
              </a:rPr>
              <a:t>WILL NOT</a:t>
            </a:r>
          </a:p>
        </p:txBody>
      </p:sp>
      <p:sp>
        <p:nvSpPr>
          <p:cNvPr id="8" name="TextBox 7">
            <a:extLst>
              <a:ext uri="{FF2B5EF4-FFF2-40B4-BE49-F238E27FC236}">
                <a16:creationId xmlns:a16="http://schemas.microsoft.com/office/drawing/2014/main" id="{FF253262-2A18-88E4-467A-170659CDF1EC}"/>
              </a:ext>
            </a:extLst>
          </p:cNvPr>
          <p:cNvSpPr txBox="1"/>
          <p:nvPr/>
        </p:nvSpPr>
        <p:spPr>
          <a:xfrm>
            <a:off x="3092956" y="2586660"/>
            <a:ext cx="598407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Prepare any food items </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D23744E2-0ECD-3B25-9F52-A7964C29ED1C}"/>
              </a:ext>
            </a:extLst>
          </p:cNvPr>
          <p:cNvSpPr txBox="1"/>
          <p:nvPr/>
        </p:nvSpPr>
        <p:spPr>
          <a:xfrm>
            <a:off x="3100837" y="4123926"/>
            <a:ext cx="6100593"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Remove hot food from warmers or ovens</a:t>
            </a:r>
          </a:p>
        </p:txBody>
      </p:sp>
      <p:sp>
        <p:nvSpPr>
          <p:cNvPr id="22" name="TextBox 21">
            <a:extLst>
              <a:ext uri="{FF2B5EF4-FFF2-40B4-BE49-F238E27FC236}">
                <a16:creationId xmlns:a16="http://schemas.microsoft.com/office/drawing/2014/main" id="{8D3155B4-BED6-3CA4-18E6-38BFD4BA3B20}"/>
              </a:ext>
            </a:extLst>
          </p:cNvPr>
          <p:cNvSpPr txBox="1"/>
          <p:nvPr/>
        </p:nvSpPr>
        <p:spPr>
          <a:xfrm>
            <a:off x="3100837" y="3140942"/>
            <a:ext cx="560555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Push community carts out to designated areas</a:t>
            </a:r>
          </a:p>
        </p:txBody>
      </p:sp>
      <p:sp>
        <p:nvSpPr>
          <p:cNvPr id="6" name="TextBox 5">
            <a:extLst>
              <a:ext uri="{FF2B5EF4-FFF2-40B4-BE49-F238E27FC236}">
                <a16:creationId xmlns:a16="http://schemas.microsoft.com/office/drawing/2014/main" id="{3EDB4938-887E-341A-C15E-89889DEEAD2D}"/>
              </a:ext>
            </a:extLst>
          </p:cNvPr>
          <p:cNvSpPr txBox="1"/>
          <p:nvPr/>
        </p:nvSpPr>
        <p:spPr>
          <a:xfrm>
            <a:off x="3092956" y="5107098"/>
            <a:ext cx="6096000" cy="1077218"/>
          </a:xfrm>
          <a:prstGeom prst="rect">
            <a:avLst/>
          </a:prstGeom>
          <a:noFill/>
        </p:spPr>
        <p:txBody>
          <a:bodyPr wrap="square">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Serve participants inside the kitchen area</a:t>
            </a:r>
          </a:p>
        </p:txBody>
      </p:sp>
    </p:spTree>
    <p:custDataLst>
      <p:tags r:id="rId1"/>
    </p:custDataLst>
    <p:extLst>
      <p:ext uri="{BB962C8B-B14F-4D97-AF65-F5344CB8AC3E}">
        <p14:creationId xmlns:p14="http://schemas.microsoft.com/office/powerpoint/2010/main" val="3527481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2"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682325" y="941631"/>
            <a:ext cx="11662110" cy="1143000"/>
          </a:xfrm>
        </p:spPr>
        <p:txBody>
          <a:bodyPr>
            <a:noAutofit/>
          </a:bodyPr>
          <a:lstStyle/>
          <a:p>
            <a:r>
              <a:rPr lang="en-US" sz="8800" dirty="0">
                <a:solidFill>
                  <a:srgbClr val="EAEAEA"/>
                </a:solidFill>
              </a:rPr>
              <a:t>Good Nutrition </a:t>
            </a:r>
            <a:br>
              <a:rPr lang="en-US" sz="8800" dirty="0">
                <a:solidFill>
                  <a:srgbClr val="EAEAEA"/>
                </a:solidFill>
              </a:rPr>
            </a:br>
            <a:r>
              <a:rPr lang="en-US" sz="8800" dirty="0">
                <a:solidFill>
                  <a:srgbClr val="EAEAEA"/>
                </a:solidFill>
              </a:rPr>
              <a:t>All Day Long</a:t>
            </a:r>
          </a:p>
        </p:txBody>
      </p:sp>
      <p:sp>
        <p:nvSpPr>
          <p:cNvPr id="9" name="Rectangle 8">
            <a:extLst>
              <a:ext uri="{FF2B5EF4-FFF2-40B4-BE49-F238E27FC236}">
                <a16:creationId xmlns:a16="http://schemas.microsoft.com/office/drawing/2014/main" id="{45E91F7F-97B5-4257-A994-7315EDB1D914}"/>
              </a:ext>
            </a:extLst>
          </p:cNvPr>
          <p:cNvSpPr/>
          <p:nvPr/>
        </p:nvSpPr>
        <p:spPr>
          <a:xfrm>
            <a:off x="5645947" y="2976914"/>
            <a:ext cx="6061497" cy="3540969"/>
          </a:xfrm>
          <a:prstGeom prst="rect">
            <a:avLst/>
          </a:prstGeom>
        </p:spPr>
        <p:txBody>
          <a:bodyPr wrap="square">
            <a:spAutoFit/>
          </a:bodyPr>
          <a:lstStyle/>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Providing healthy meals shouldn’t stop once the last bell rings. Often times, parents are still at work when their children get out of school. </a:t>
            </a:r>
          </a:p>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Serving hot supper meals allows children to receive three nutritious meals a day to support their growing bodies and learning needs.</a:t>
            </a:r>
          </a:p>
        </p:txBody>
      </p:sp>
      <p:pic>
        <p:nvPicPr>
          <p:cNvPr id="3" name="Picture 2">
            <a:extLst>
              <a:ext uri="{FF2B5EF4-FFF2-40B4-BE49-F238E27FC236}">
                <a16:creationId xmlns:a16="http://schemas.microsoft.com/office/drawing/2014/main" id="{7302001D-8982-E58F-796B-55074B1199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4556" y="496844"/>
            <a:ext cx="4824506" cy="4848025"/>
          </a:xfrm>
          <a:prstGeom prst="ellipse">
            <a:avLst/>
          </a:prstGeom>
          <a:ln w="63500" cap="rnd">
            <a:solidFill>
              <a:srgbClr val="EAEAEA"/>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FFFECDC4-B1B4-0178-7563-677A6F92BB94}"/>
              </a:ext>
            </a:extLst>
          </p:cNvPr>
          <p:cNvSpPr/>
          <p:nvPr/>
        </p:nvSpPr>
        <p:spPr>
          <a:xfrm>
            <a:off x="147671" y="44200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6DAE385-4499-D609-B204-A85D21D93918}"/>
              </a:ext>
            </a:extLst>
          </p:cNvPr>
          <p:cNvSpPr/>
          <p:nvPr/>
        </p:nvSpPr>
        <p:spPr>
          <a:xfrm>
            <a:off x="1397141" y="569778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70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A9640353-8CB6-9D57-12AE-B9A846D295DC}"/>
              </a:ext>
            </a:extLst>
          </p:cNvPr>
          <p:cNvSpPr/>
          <p:nvPr/>
        </p:nvSpPr>
        <p:spPr>
          <a:xfrm>
            <a:off x="-1623102" y="-1349334"/>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E3B8878A-12A9-EE82-76AD-F54C535B9139}"/>
              </a:ext>
            </a:extLst>
          </p:cNvPr>
          <p:cNvSpPr/>
          <p:nvPr/>
        </p:nvSpPr>
        <p:spPr>
          <a:xfrm>
            <a:off x="5776501" y="391012"/>
            <a:ext cx="6352441" cy="592080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0397" y="662060"/>
            <a:ext cx="5601330" cy="1325563"/>
          </a:xfrm>
        </p:spPr>
        <p:txBody>
          <a:bodyPr>
            <a:normAutofit/>
          </a:bodyPr>
          <a:lstStyle/>
          <a:p>
            <a:r>
              <a:rPr lang="en-US" sz="6600" dirty="0">
                <a:solidFill>
                  <a:schemeClr val="tx2">
                    <a:lumMod val="50000"/>
                  </a:schemeClr>
                </a:solidFill>
              </a:rPr>
              <a:t>ASP Training Sign in Sheet</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395555" y="1901281"/>
            <a:ext cx="4864498" cy="287723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2400" dirty="0">
                <a:solidFill>
                  <a:srgbClr val="10253F"/>
                </a:solidFill>
                <a:latin typeface="Century Gothic" panose="020B0502020202020204" pitchFamily="34" charset="0"/>
              </a:rPr>
              <a:t>ASP staff must be trained prior to working the Hot Supper Program. When completing the ASP Supper Sign-in sheet, program must be specified  for each trainee that is signed off. </a:t>
            </a:r>
          </a:p>
          <a:p>
            <a:pPr marL="0" indent="0">
              <a:spcBef>
                <a:spcPts val="0"/>
              </a:spcBef>
              <a:spcAft>
                <a:spcPts val="800"/>
              </a:spcAft>
              <a:buFont typeface="Arial"/>
              <a:buNone/>
            </a:pPr>
            <a:r>
              <a:rPr lang="en-US" sz="2400" dirty="0">
                <a:solidFill>
                  <a:srgbClr val="10253F"/>
                </a:solidFill>
                <a:latin typeface="Century Gothic" panose="020B0502020202020204" pitchFamily="34" charset="0"/>
              </a:rPr>
              <a:t> 	</a:t>
            </a:r>
          </a:p>
        </p:txBody>
      </p:sp>
      <p:sp>
        <p:nvSpPr>
          <p:cNvPr id="35" name="Content Placeholder 2">
            <a:extLst>
              <a:ext uri="{FF2B5EF4-FFF2-40B4-BE49-F238E27FC236}">
                <a16:creationId xmlns:a16="http://schemas.microsoft.com/office/drawing/2014/main" id="{52E6A37A-4AF2-49AC-8C7B-5AEB4431093C}"/>
              </a:ext>
            </a:extLst>
          </p:cNvPr>
          <p:cNvSpPr txBox="1">
            <a:spLocks/>
          </p:cNvSpPr>
          <p:nvPr/>
        </p:nvSpPr>
        <p:spPr>
          <a:xfrm>
            <a:off x="1251175" y="4398377"/>
            <a:ext cx="4844825" cy="1941321"/>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0"/>
              </a:spcBef>
              <a:spcAft>
                <a:spcPts val="8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A copy of the “Supper Program Training Sign-in Sheet” will be given to ASP staff for their records</a:t>
            </a:r>
          </a:p>
          <a:p>
            <a:pPr lvl="1">
              <a:spcBef>
                <a:spcPts val="0"/>
              </a:spcBef>
              <a:spcAft>
                <a:spcPts val="800"/>
              </a:spcAft>
              <a:buFont typeface="Wingdings" panose="05000000000000000000" pitchFamily="2" charset="2"/>
              <a:buChar char="Ø"/>
            </a:pPr>
            <a:endParaRPr lang="en-US" sz="2400" dirty="0">
              <a:solidFill>
                <a:srgbClr val="002060"/>
              </a:solidFill>
              <a:latin typeface="Century Gothic" panose="020B0502020202020204" pitchFamily="34" charset="0"/>
            </a:endParaRPr>
          </a:p>
        </p:txBody>
      </p:sp>
      <p:pic>
        <p:nvPicPr>
          <p:cNvPr id="12" name="Picture 11" descr="A blank form with text and a picture">
            <a:extLst>
              <a:ext uri="{FF2B5EF4-FFF2-40B4-BE49-F238E27FC236}">
                <a16:creationId xmlns:a16="http://schemas.microsoft.com/office/drawing/2014/main" id="{ED8E4D18-BA11-120D-1322-510529E9505B}"/>
              </a:ext>
            </a:extLst>
          </p:cNvPr>
          <p:cNvPicPr>
            <a:picLocks noChangeAspect="1"/>
          </p:cNvPicPr>
          <p:nvPr/>
        </p:nvPicPr>
        <p:blipFill>
          <a:blip r:embed="rId4"/>
          <a:stretch>
            <a:fillRect/>
          </a:stretch>
        </p:blipFill>
        <p:spPr>
          <a:xfrm>
            <a:off x="7363598" y="1218058"/>
            <a:ext cx="3354759" cy="4330983"/>
          </a:xfrm>
          <a:prstGeom prst="rect">
            <a:avLst/>
          </a:prstGeom>
        </p:spPr>
      </p:pic>
      <p:sp>
        <p:nvSpPr>
          <p:cNvPr id="34" name="Rectangle: Rounded Corners 33">
            <a:extLst>
              <a:ext uri="{FF2B5EF4-FFF2-40B4-BE49-F238E27FC236}">
                <a16:creationId xmlns:a16="http://schemas.microsoft.com/office/drawing/2014/main" id="{FD6D504D-63C5-499D-BCE4-F119C302340C}"/>
              </a:ext>
            </a:extLst>
          </p:cNvPr>
          <p:cNvSpPr/>
          <p:nvPr/>
        </p:nvSpPr>
        <p:spPr>
          <a:xfrm>
            <a:off x="10067755" y="4948830"/>
            <a:ext cx="823596" cy="368898"/>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b="1" dirty="0">
                <a:solidFill>
                  <a:srgbClr val="002060"/>
                </a:solidFill>
              </a:rPr>
              <a:t>Do not write BTB</a:t>
            </a:r>
          </a:p>
        </p:txBody>
      </p:sp>
      <p:sp>
        <p:nvSpPr>
          <p:cNvPr id="30" name="Rectangle 29">
            <a:extLst>
              <a:ext uri="{FF2B5EF4-FFF2-40B4-BE49-F238E27FC236}">
                <a16:creationId xmlns:a16="http://schemas.microsoft.com/office/drawing/2014/main" id="{D3DFBC46-B042-4AAD-A509-5487197A5734}"/>
              </a:ext>
            </a:extLst>
          </p:cNvPr>
          <p:cNvSpPr/>
          <p:nvPr/>
        </p:nvSpPr>
        <p:spPr>
          <a:xfrm>
            <a:off x="9262865" y="2886241"/>
            <a:ext cx="810228" cy="1790675"/>
          </a:xfrm>
          <a:prstGeom prst="rect">
            <a:avLst/>
          </a:prstGeom>
          <a:no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748805BA-B8E5-465C-80D6-EBDA2BBD1DD3}"/>
              </a:ext>
            </a:extLst>
          </p:cNvPr>
          <p:cNvSpPr/>
          <p:nvPr/>
        </p:nvSpPr>
        <p:spPr>
          <a:xfrm>
            <a:off x="6809397" y="2888466"/>
            <a:ext cx="920350" cy="645480"/>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rgbClr val="002060"/>
                </a:solidFill>
              </a:rPr>
              <a:t>1</a:t>
            </a:r>
            <a:r>
              <a:rPr lang="en-US" sz="1200" b="1" baseline="30000" dirty="0">
                <a:solidFill>
                  <a:srgbClr val="002060"/>
                </a:solidFill>
              </a:rPr>
              <a:t>st</a:t>
            </a:r>
            <a:r>
              <a:rPr lang="en-US" sz="1200" b="1" dirty="0">
                <a:solidFill>
                  <a:srgbClr val="002060"/>
                </a:solidFill>
              </a:rPr>
              <a:t> day of school is August 12</a:t>
            </a:r>
            <a:r>
              <a:rPr lang="en-US" sz="1200" b="1" baseline="30000" dirty="0">
                <a:solidFill>
                  <a:srgbClr val="002060"/>
                </a:solidFill>
              </a:rPr>
              <a:t>th</a:t>
            </a:r>
            <a:endParaRPr lang="en-US" sz="1200" b="1" dirty="0">
              <a:solidFill>
                <a:srgbClr val="002060"/>
              </a:solidFill>
            </a:endParaRPr>
          </a:p>
        </p:txBody>
      </p:sp>
      <p:cxnSp>
        <p:nvCxnSpPr>
          <p:cNvPr id="33" name="Straight Connector 32">
            <a:extLst>
              <a:ext uri="{FF2B5EF4-FFF2-40B4-BE49-F238E27FC236}">
                <a16:creationId xmlns:a16="http://schemas.microsoft.com/office/drawing/2014/main" id="{E85C53BA-8F80-4BF3-A71F-E51079ADC2BF}"/>
              </a:ext>
            </a:extLst>
          </p:cNvPr>
          <p:cNvCxnSpPr>
            <a:cxnSpLocks/>
          </p:cNvCxnSpPr>
          <p:nvPr/>
        </p:nvCxnSpPr>
        <p:spPr>
          <a:xfrm>
            <a:off x="9759350" y="4676916"/>
            <a:ext cx="325221" cy="271914"/>
          </a:xfrm>
          <a:prstGeom prst="line">
            <a:avLst/>
          </a:prstGeom>
          <a:ln>
            <a:solidFill>
              <a:srgbClr val="FDB827"/>
            </a:solidFill>
          </a:ln>
          <a:effectLst/>
        </p:spPr>
        <p:style>
          <a:lnRef idx="2">
            <a:schemeClr val="accent1"/>
          </a:lnRef>
          <a:fillRef idx="0">
            <a:schemeClr val="accent1"/>
          </a:fillRef>
          <a:effectRef idx="1">
            <a:schemeClr val="accent1"/>
          </a:effectRef>
          <a:fontRef idx="minor">
            <a:schemeClr val="tx1"/>
          </a:fontRef>
        </p:style>
      </p:cxnSp>
      <p:sp>
        <p:nvSpPr>
          <p:cNvPr id="2" name="Flowchart: Connector 1">
            <a:extLst>
              <a:ext uri="{FF2B5EF4-FFF2-40B4-BE49-F238E27FC236}">
                <a16:creationId xmlns:a16="http://schemas.microsoft.com/office/drawing/2014/main" id="{4E5027FA-1DE3-8D38-321C-37ACCB9C8A1C}"/>
              </a:ext>
            </a:extLst>
          </p:cNvPr>
          <p:cNvSpPr/>
          <p:nvPr/>
        </p:nvSpPr>
        <p:spPr>
          <a:xfrm>
            <a:off x="11142578" y="443845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EDDF2BB6-BF18-7AAC-F63E-4F05AD3EE247}"/>
              </a:ext>
            </a:extLst>
          </p:cNvPr>
          <p:cNvSpPr/>
          <p:nvPr/>
        </p:nvSpPr>
        <p:spPr>
          <a:xfrm>
            <a:off x="11156067" y="569356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59628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4194618D-3250-2053-E9F8-B3EA63927BB1}"/>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5E569BB1-C72A-8878-FB72-5E32BCABC76B}"/>
              </a:ext>
            </a:extLst>
          </p:cNvPr>
          <p:cNvSpPr/>
          <p:nvPr/>
        </p:nvSpPr>
        <p:spPr>
          <a:xfrm>
            <a:off x="-62541" y="88669"/>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735231" y="517280"/>
            <a:ext cx="10515600" cy="1325563"/>
          </a:xfrm>
        </p:spPr>
        <p:txBody>
          <a:bodyPr>
            <a:noAutofit/>
          </a:bodyPr>
          <a:lstStyle/>
          <a:p>
            <a:pPr algn="l"/>
            <a:r>
              <a:rPr lang="en-US" sz="6600" dirty="0">
                <a:solidFill>
                  <a:schemeClr val="tx2">
                    <a:lumMod val="50000"/>
                  </a:schemeClr>
                </a:solidFill>
              </a:rPr>
              <a:t>ASP Staff Training</a:t>
            </a:r>
            <a:br>
              <a:rPr lang="en-US" sz="6600" dirty="0">
                <a:solidFill>
                  <a:schemeClr val="tx2">
                    <a:lumMod val="50000"/>
                  </a:schemeClr>
                </a:solidFill>
              </a:rPr>
            </a:br>
            <a:r>
              <a:rPr lang="en-US" sz="6600" dirty="0">
                <a:solidFill>
                  <a:schemeClr val="tx2">
                    <a:lumMod val="50000"/>
                  </a:schemeClr>
                </a:solidFill>
              </a:rPr>
              <a:t> Verification</a:t>
            </a:r>
          </a:p>
        </p:txBody>
      </p:sp>
      <p:cxnSp>
        <p:nvCxnSpPr>
          <p:cNvPr id="33" name="Straight Connector 32">
            <a:extLst>
              <a:ext uri="{FF2B5EF4-FFF2-40B4-BE49-F238E27FC236}">
                <a16:creationId xmlns:a16="http://schemas.microsoft.com/office/drawing/2014/main" id="{E85C53BA-8F80-4BF3-A71F-E51079ADC2BF}"/>
              </a:ext>
            </a:extLst>
          </p:cNvPr>
          <p:cNvCxnSpPr>
            <a:cxnSpLocks/>
          </p:cNvCxnSpPr>
          <p:nvPr/>
        </p:nvCxnSpPr>
        <p:spPr>
          <a:xfrm>
            <a:off x="4540680" y="5118772"/>
            <a:ext cx="173049" cy="271914"/>
          </a:xfrm>
          <a:prstGeom prst="line">
            <a:avLst/>
          </a:prstGeom>
          <a:ln>
            <a:solidFill>
              <a:srgbClr val="FDB827"/>
            </a:solidFill>
          </a:ln>
          <a:effectLst/>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FD6D504D-63C5-499D-BCE4-F119C302340C}"/>
              </a:ext>
            </a:extLst>
          </p:cNvPr>
          <p:cNvSpPr/>
          <p:nvPr/>
        </p:nvSpPr>
        <p:spPr>
          <a:xfrm>
            <a:off x="4569426" y="5292022"/>
            <a:ext cx="823596" cy="368898"/>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b="1" dirty="0">
                <a:solidFill>
                  <a:srgbClr val="002060"/>
                </a:solidFill>
              </a:rPr>
              <a:t>Do not write BTB</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6776672" y="2459793"/>
            <a:ext cx="5048743" cy="467813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2400" dirty="0">
                <a:solidFill>
                  <a:schemeClr val="tx2">
                    <a:lumMod val="50000"/>
                  </a:schemeClr>
                </a:solidFill>
                <a:latin typeface="Century Gothic" panose="020B0502020202020204" pitchFamily="34" charset="0"/>
              </a:rPr>
              <a:t>Due to regular ASP staff turnover, complete the ASP Staff Monthly Training Verification. </a:t>
            </a:r>
          </a:p>
          <a:p>
            <a:pPr lvl="1">
              <a:spcBef>
                <a:spcPts val="0"/>
              </a:spcBef>
              <a:spcAft>
                <a:spcPts val="8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Names will be compared with Supper Program Training Sign-In Sheets.</a:t>
            </a:r>
          </a:p>
          <a:p>
            <a:pPr marL="0" indent="0">
              <a:spcBef>
                <a:spcPts val="0"/>
              </a:spcBef>
              <a:spcAft>
                <a:spcPts val="800"/>
              </a:spcAft>
              <a:buNone/>
            </a:pPr>
            <a:endParaRPr lang="en-US" sz="2800" dirty="0">
              <a:solidFill>
                <a:srgbClr val="000000"/>
              </a:solidFill>
              <a:latin typeface="Century Gothic" panose="020B0502020202020204" pitchFamily="34" charset="0"/>
            </a:endParaRPr>
          </a:p>
        </p:txBody>
      </p:sp>
      <p:pic>
        <p:nvPicPr>
          <p:cNvPr id="7" name="Picture 6" descr="A blank form with text and a list of tasks">
            <a:extLst>
              <a:ext uri="{FF2B5EF4-FFF2-40B4-BE49-F238E27FC236}">
                <a16:creationId xmlns:a16="http://schemas.microsoft.com/office/drawing/2014/main" id="{03F92117-7B64-4BEE-6E66-B1DAAB6C028D}"/>
              </a:ext>
            </a:extLst>
          </p:cNvPr>
          <p:cNvPicPr>
            <a:picLocks noChangeAspect="1"/>
          </p:cNvPicPr>
          <p:nvPr/>
        </p:nvPicPr>
        <p:blipFill rotWithShape="1">
          <a:blip r:embed="rId3"/>
          <a:srcRect t="-1" b="44437"/>
          <a:stretch/>
        </p:blipFill>
        <p:spPr>
          <a:xfrm>
            <a:off x="735473" y="1323926"/>
            <a:ext cx="5201744" cy="3903955"/>
          </a:xfrm>
          <a:prstGeom prst="rect">
            <a:avLst/>
          </a:prstGeom>
        </p:spPr>
      </p:pic>
      <p:grpSp>
        <p:nvGrpSpPr>
          <p:cNvPr id="46" name="Group 45">
            <a:extLst>
              <a:ext uri="{FF2B5EF4-FFF2-40B4-BE49-F238E27FC236}">
                <a16:creationId xmlns:a16="http://schemas.microsoft.com/office/drawing/2014/main" id="{1DD84FE6-80CD-4CC0-B494-D4BDB791749E}"/>
              </a:ext>
            </a:extLst>
          </p:cNvPr>
          <p:cNvGrpSpPr/>
          <p:nvPr/>
        </p:nvGrpSpPr>
        <p:grpSpPr>
          <a:xfrm>
            <a:off x="1224440" y="2137296"/>
            <a:ext cx="4382517" cy="3141280"/>
            <a:chOff x="598104" y="2471057"/>
            <a:chExt cx="4333062" cy="3102487"/>
          </a:xfrm>
        </p:grpSpPr>
        <p:sp>
          <p:nvSpPr>
            <p:cNvPr id="42" name="Oval 41">
              <a:extLst>
                <a:ext uri="{FF2B5EF4-FFF2-40B4-BE49-F238E27FC236}">
                  <a16:creationId xmlns:a16="http://schemas.microsoft.com/office/drawing/2014/main" id="{8D7F5481-0E5F-4712-A596-A82E3C327C62}"/>
                </a:ext>
              </a:extLst>
            </p:cNvPr>
            <p:cNvSpPr/>
            <p:nvPr/>
          </p:nvSpPr>
          <p:spPr>
            <a:xfrm>
              <a:off x="4009528" y="4673920"/>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DE979FA-02C2-40B7-820A-9BD0CA9254B4}"/>
                </a:ext>
              </a:extLst>
            </p:cNvPr>
            <p:cNvGrpSpPr/>
            <p:nvPr/>
          </p:nvGrpSpPr>
          <p:grpSpPr>
            <a:xfrm>
              <a:off x="598104" y="2471057"/>
              <a:ext cx="4333062" cy="3102487"/>
              <a:chOff x="598104" y="2471057"/>
              <a:chExt cx="4333062" cy="3102487"/>
            </a:xfrm>
          </p:grpSpPr>
          <p:sp>
            <p:nvSpPr>
              <p:cNvPr id="20" name="Content Placeholder 2">
                <a:extLst>
                  <a:ext uri="{FF2B5EF4-FFF2-40B4-BE49-F238E27FC236}">
                    <a16:creationId xmlns:a16="http://schemas.microsoft.com/office/drawing/2014/main" id="{E70DA78D-1081-47F6-8A89-A8CDDA2B2815}"/>
                  </a:ext>
                </a:extLst>
              </p:cNvPr>
              <p:cNvSpPr txBox="1">
                <a:spLocks/>
              </p:cNvSpPr>
              <p:nvPr/>
            </p:nvSpPr>
            <p:spPr>
              <a:xfrm>
                <a:off x="2566183" y="4413063"/>
                <a:ext cx="9826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LA’s Best</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26" name="Content Placeholder 2">
                <a:extLst>
                  <a:ext uri="{FF2B5EF4-FFF2-40B4-BE49-F238E27FC236}">
                    <a16:creationId xmlns:a16="http://schemas.microsoft.com/office/drawing/2014/main" id="{E831A428-B365-4E6C-A428-3F33C559AE0E}"/>
                  </a:ext>
                </a:extLst>
              </p:cNvPr>
              <p:cNvSpPr txBox="1">
                <a:spLocks/>
              </p:cNvSpPr>
              <p:nvPr/>
            </p:nvSpPr>
            <p:spPr>
              <a:xfrm>
                <a:off x="598104" y="5011946"/>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Ann Davis</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28" name="Content Placeholder 2">
                <a:extLst>
                  <a:ext uri="{FF2B5EF4-FFF2-40B4-BE49-F238E27FC236}">
                    <a16:creationId xmlns:a16="http://schemas.microsoft.com/office/drawing/2014/main" id="{298EB797-F0BB-4387-901B-1F610DA95F50}"/>
                  </a:ext>
                </a:extLst>
              </p:cNvPr>
              <p:cNvSpPr txBox="1">
                <a:spLocks/>
              </p:cNvSpPr>
              <p:nvPr/>
            </p:nvSpPr>
            <p:spPr>
              <a:xfrm>
                <a:off x="2718724" y="4995652"/>
                <a:ext cx="645378"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STAR</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9" name="Oval 8">
                <a:extLst>
                  <a:ext uri="{FF2B5EF4-FFF2-40B4-BE49-F238E27FC236}">
                    <a16:creationId xmlns:a16="http://schemas.microsoft.com/office/drawing/2014/main" id="{8F7CB81C-1AB7-424F-B318-7528DCEF8A43}"/>
                  </a:ext>
                </a:extLst>
              </p:cNvPr>
              <p:cNvSpPr/>
              <p:nvPr/>
            </p:nvSpPr>
            <p:spPr>
              <a:xfrm>
                <a:off x="4008865" y="4108195"/>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CE05CCDE-BB96-4AF9-B967-EFE265474783}"/>
                  </a:ext>
                </a:extLst>
              </p:cNvPr>
              <p:cNvSpPr/>
              <p:nvPr/>
            </p:nvSpPr>
            <p:spPr>
              <a:xfrm>
                <a:off x="3990432" y="527846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087E58C3-5B38-44C1-A207-E3EF47F68B1C}"/>
                  </a:ext>
                </a:extLst>
              </p:cNvPr>
              <p:cNvSpPr/>
              <p:nvPr/>
            </p:nvSpPr>
            <p:spPr>
              <a:xfrm>
                <a:off x="4409052" y="4994297"/>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B9D2B95-95C8-4EE2-9468-B64FB3466F30}"/>
                  </a:ext>
                </a:extLst>
              </p:cNvPr>
              <p:cNvSpPr/>
              <p:nvPr/>
            </p:nvSpPr>
            <p:spPr>
              <a:xfrm>
                <a:off x="4009528" y="438619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478587EC-99E1-444B-95CA-5EB3642B9F44}"/>
                  </a:ext>
                </a:extLst>
              </p:cNvPr>
              <p:cNvSpPr txBox="1">
                <a:spLocks/>
              </p:cNvSpPr>
              <p:nvPr/>
            </p:nvSpPr>
            <p:spPr>
              <a:xfrm>
                <a:off x="861699" y="2490033"/>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Happy Elementary</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925742D8-7E73-443C-B768-7F6898C32A81}"/>
                  </a:ext>
                </a:extLst>
              </p:cNvPr>
              <p:cNvSpPr txBox="1">
                <a:spLocks/>
              </p:cNvSpPr>
              <p:nvPr/>
            </p:nvSpPr>
            <p:spPr>
              <a:xfrm>
                <a:off x="3883983" y="2471057"/>
                <a:ext cx="1047183" cy="26613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10/18/2025</a:t>
                </a:r>
              </a:p>
              <a:p>
                <a:pPr marL="457200" lvl="1" indent="0">
                  <a:spcBef>
                    <a:spcPts val="0"/>
                  </a:spcBef>
                  <a:spcAft>
                    <a:spcPts val="800"/>
                  </a:spcAft>
                  <a:buNone/>
                </a:pPr>
                <a:endParaRPr lang="en-US" sz="2400" dirty="0">
                  <a:solidFill>
                    <a:srgbClr val="000000"/>
                  </a:solidFill>
                  <a:latin typeface="Century Gothic" panose="020B0502020202020204" pitchFamily="34" charset="0"/>
                </a:endParaRPr>
              </a:p>
            </p:txBody>
          </p:sp>
          <p:sp>
            <p:nvSpPr>
              <p:cNvPr id="14" name="Content Placeholder 2">
                <a:extLst>
                  <a:ext uri="{FF2B5EF4-FFF2-40B4-BE49-F238E27FC236}">
                    <a16:creationId xmlns:a16="http://schemas.microsoft.com/office/drawing/2014/main" id="{E948BBB9-45DD-41B3-9F3C-1237B88FC86B}"/>
                  </a:ext>
                </a:extLst>
              </p:cNvPr>
              <p:cNvSpPr txBox="1">
                <a:spLocks/>
              </p:cNvSpPr>
              <p:nvPr/>
            </p:nvSpPr>
            <p:spPr>
              <a:xfrm>
                <a:off x="605165" y="4134612"/>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John Miller</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8" name="Content Placeholder 2">
                <a:extLst>
                  <a:ext uri="{FF2B5EF4-FFF2-40B4-BE49-F238E27FC236}">
                    <a16:creationId xmlns:a16="http://schemas.microsoft.com/office/drawing/2014/main" id="{1930A28E-B3CF-4749-9832-5BEE5BB82955}"/>
                  </a:ext>
                </a:extLst>
              </p:cNvPr>
              <p:cNvSpPr txBox="1">
                <a:spLocks/>
              </p:cNvSpPr>
              <p:nvPr/>
            </p:nvSpPr>
            <p:spPr>
              <a:xfrm>
                <a:off x="613864" y="4439113"/>
                <a:ext cx="1326450"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Elizabeth Lee</a:t>
                </a:r>
              </a:p>
            </p:txBody>
          </p:sp>
          <p:sp>
            <p:nvSpPr>
              <p:cNvPr id="22" name="Content Placeholder 2">
                <a:extLst>
                  <a:ext uri="{FF2B5EF4-FFF2-40B4-BE49-F238E27FC236}">
                    <a16:creationId xmlns:a16="http://schemas.microsoft.com/office/drawing/2014/main" id="{4F5EB5B5-C5A8-4031-9B50-013BA3D604E2}"/>
                  </a:ext>
                </a:extLst>
              </p:cNvPr>
              <p:cNvSpPr txBox="1">
                <a:spLocks/>
              </p:cNvSpPr>
              <p:nvPr/>
            </p:nvSpPr>
            <p:spPr>
              <a:xfrm>
                <a:off x="633019" y="4684978"/>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George Wilson</a:t>
                </a:r>
              </a:p>
            </p:txBody>
          </p:sp>
          <p:sp>
            <p:nvSpPr>
              <p:cNvPr id="44" name="Content Placeholder 2">
                <a:extLst>
                  <a:ext uri="{FF2B5EF4-FFF2-40B4-BE49-F238E27FC236}">
                    <a16:creationId xmlns:a16="http://schemas.microsoft.com/office/drawing/2014/main" id="{E738A394-7EBA-4766-A4D9-248A865B5A7E}"/>
                  </a:ext>
                </a:extLst>
              </p:cNvPr>
              <p:cNvSpPr txBox="1">
                <a:spLocks/>
              </p:cNvSpPr>
              <p:nvPr/>
            </p:nvSpPr>
            <p:spPr>
              <a:xfrm>
                <a:off x="598105" y="5301630"/>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Michelle </a:t>
                </a:r>
                <a:r>
                  <a:rPr lang="en-US" sz="1200" dirty="0" err="1">
                    <a:solidFill>
                      <a:srgbClr val="0070C0"/>
                    </a:solidFill>
                    <a:latin typeface="Century Gothic" panose="020B0502020202020204" pitchFamily="34" charset="0"/>
                  </a:rPr>
                  <a:t>Susette</a:t>
                </a:r>
                <a:endParaRPr lang="en-US" sz="1200" dirty="0">
                  <a:solidFill>
                    <a:srgbClr val="0070C0"/>
                  </a:solidFill>
                  <a:latin typeface="Century Gothic" panose="020B0502020202020204" pitchFamily="34" charset="0"/>
                </a:endParaRP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6" name="Content Placeholder 2">
                <a:extLst>
                  <a:ext uri="{FF2B5EF4-FFF2-40B4-BE49-F238E27FC236}">
                    <a16:creationId xmlns:a16="http://schemas.microsoft.com/office/drawing/2014/main" id="{79C84C04-8062-4057-8D61-79D59C9A0C4F}"/>
                  </a:ext>
                </a:extLst>
              </p:cNvPr>
              <p:cNvSpPr txBox="1">
                <a:spLocks/>
              </p:cNvSpPr>
              <p:nvPr/>
            </p:nvSpPr>
            <p:spPr>
              <a:xfrm>
                <a:off x="2353317" y="4134612"/>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Youth Services</a:t>
                </a:r>
              </a:p>
            </p:txBody>
          </p:sp>
          <p:sp>
            <p:nvSpPr>
              <p:cNvPr id="24" name="Content Placeholder 2">
                <a:extLst>
                  <a:ext uri="{FF2B5EF4-FFF2-40B4-BE49-F238E27FC236}">
                    <a16:creationId xmlns:a16="http://schemas.microsoft.com/office/drawing/2014/main" id="{26825C55-7201-42FD-8227-9B04132C2DC3}"/>
                  </a:ext>
                </a:extLst>
              </p:cNvPr>
              <p:cNvSpPr txBox="1">
                <a:spLocks/>
              </p:cNvSpPr>
              <p:nvPr/>
            </p:nvSpPr>
            <p:spPr>
              <a:xfrm>
                <a:off x="2657883" y="4684978"/>
                <a:ext cx="826886"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None/>
                </a:pPr>
                <a:r>
                  <a:rPr lang="en-US" sz="1200" dirty="0">
                    <a:solidFill>
                      <a:srgbClr val="0070C0"/>
                    </a:solidFill>
                    <a:latin typeface="Century Gothic" panose="020B0502020202020204" pitchFamily="34" charset="0"/>
                  </a:rPr>
                  <a:t>LA’s Best</a:t>
                </a:r>
              </a:p>
            </p:txBody>
          </p:sp>
          <p:sp>
            <p:nvSpPr>
              <p:cNvPr id="45" name="Content Placeholder 2">
                <a:extLst>
                  <a:ext uri="{FF2B5EF4-FFF2-40B4-BE49-F238E27FC236}">
                    <a16:creationId xmlns:a16="http://schemas.microsoft.com/office/drawing/2014/main" id="{0773F49D-0E41-445D-B23F-A6D6F0A38A01}"/>
                  </a:ext>
                </a:extLst>
              </p:cNvPr>
              <p:cNvSpPr txBox="1">
                <a:spLocks/>
              </p:cNvSpPr>
              <p:nvPr/>
            </p:nvSpPr>
            <p:spPr>
              <a:xfrm>
                <a:off x="2432449" y="5298505"/>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Boys &amp; Girls Club</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grpSp>
      </p:grpSp>
      <p:sp>
        <p:nvSpPr>
          <p:cNvPr id="30" name="Rectangle 29">
            <a:extLst>
              <a:ext uri="{FF2B5EF4-FFF2-40B4-BE49-F238E27FC236}">
                <a16:creationId xmlns:a16="http://schemas.microsoft.com/office/drawing/2014/main" id="{D3DFBC46-B042-4AAD-A509-5487197A5734}"/>
              </a:ext>
            </a:extLst>
          </p:cNvPr>
          <p:cNvSpPr/>
          <p:nvPr/>
        </p:nvSpPr>
        <p:spPr>
          <a:xfrm>
            <a:off x="2912440" y="3728277"/>
            <a:ext cx="1635382" cy="1502186"/>
          </a:xfrm>
          <a:prstGeom prst="rect">
            <a:avLst/>
          </a:prstGeom>
          <a:no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498EFF9A-7D7C-428A-B9EF-01C2578BAC05}"/>
              </a:ext>
            </a:extLst>
          </p:cNvPr>
          <p:cNvSpPr/>
          <p:nvPr/>
        </p:nvSpPr>
        <p:spPr>
          <a:xfrm>
            <a:off x="5933537" y="4601693"/>
            <a:ext cx="482570" cy="266133"/>
          </a:xfrm>
          <a:prstGeom prst="leftArrow">
            <a:avLst>
              <a:gd name="adj1" fmla="val 26239"/>
              <a:gd name="adj2" fmla="val 50000"/>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B54C4184-35D5-CE83-C558-E77D451612AE}"/>
              </a:ext>
            </a:extLst>
          </p:cNvPr>
          <p:cNvSpPr/>
          <p:nvPr/>
        </p:nvSpPr>
        <p:spPr>
          <a:xfrm>
            <a:off x="516173" y="5410510"/>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6B179AF1-6C9D-FE7A-74B3-2011B1041CF5}"/>
              </a:ext>
            </a:extLst>
          </p:cNvPr>
          <p:cNvSpPr/>
          <p:nvPr/>
        </p:nvSpPr>
        <p:spPr>
          <a:xfrm>
            <a:off x="1462231" y="623668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2212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outVertical)">
                                      <p:cBhvr>
                                        <p:cTn id="11" dur="500"/>
                                        <p:tgtEl>
                                          <p:spTgt spid="3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26" presetClass="emph" presetSubtype="0" repeatCount="3000" fill="hold" grpId="1" nodeType="afterEffect">
                                  <p:stCondLst>
                                    <p:cond delay="0"/>
                                  </p:stCondLst>
                                  <p:childTnLst>
                                    <p:animEffect transition="out" filter="fade">
                                      <p:cBhvr>
                                        <p:cTn id="26" dur="1000" tmFilter="0, 0; .2, .5; .8, .5; 1, 0"/>
                                        <p:tgtEl>
                                          <p:spTgt spid="5"/>
                                        </p:tgtEl>
                                      </p:cBhvr>
                                    </p:animEffect>
                                    <p:animScale>
                                      <p:cBhvr>
                                        <p:cTn id="2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853351" y="20424"/>
            <a:ext cx="10515600" cy="1325563"/>
          </a:xfrm>
        </p:spPr>
        <p:txBody>
          <a:bodyPr>
            <a:normAutofit/>
          </a:bodyPr>
          <a:lstStyle/>
          <a:p>
            <a:pPr algn="l"/>
            <a:r>
              <a:rPr lang="en-US" sz="8000" dirty="0">
                <a:solidFill>
                  <a:schemeClr val="bg1"/>
                </a:solidFill>
              </a:rPr>
              <a:t>Civil Rights Requirements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5053264" y="1345987"/>
            <a:ext cx="7138736" cy="467813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solidFill>
                <a:latin typeface="Century Gothic" panose="020B0502020202020204" pitchFamily="34" charset="0"/>
                <a:cs typeface="Times New Roman" panose="02020603050405020304" pitchFamily="18" charset="0"/>
              </a:rPr>
              <a:t>All operating sites are required to ensure:</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Equal treatment for all participants</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Good customer service to decrease complaints</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Illegal barriers that prevent participants from receiving benefits are eliminated</a:t>
            </a:r>
          </a:p>
          <a:p>
            <a:pPr lvl="1" indent="-342900">
              <a:spcBef>
                <a:spcPts val="0"/>
              </a:spcBef>
              <a:spcAft>
                <a:spcPts val="400"/>
              </a:spcAft>
              <a:buFont typeface="Wingdings" panose="05000000000000000000" pitchFamily="2" charset="2"/>
              <a:buChar char="Ø"/>
            </a:pPr>
            <a:r>
              <a:rPr lang="en-US" altLang="en-US" sz="2400" i="1" dirty="0">
                <a:solidFill>
                  <a:schemeClr val="bg1"/>
                </a:solidFill>
                <a:latin typeface="Century Gothic" panose="020B0502020202020204" pitchFamily="34" charset="0"/>
                <a:cs typeface="Times New Roman" panose="02020603050405020304" pitchFamily="18" charset="0"/>
              </a:rPr>
              <a:t>“And Justice for All” </a:t>
            </a:r>
            <a:r>
              <a:rPr lang="en-US" altLang="en-US" sz="2400" dirty="0">
                <a:solidFill>
                  <a:schemeClr val="bg1"/>
                </a:solidFill>
                <a:latin typeface="Century Gothic" panose="020B0502020202020204" pitchFamily="34" charset="0"/>
                <a:cs typeface="Times New Roman" panose="02020603050405020304" pitchFamily="18" charset="0"/>
              </a:rPr>
              <a:t>poster is displayed where the general public can see and read it</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General public is informed of program availability</a:t>
            </a:r>
          </a:p>
          <a:p>
            <a:pPr lvl="2" indent="-342900">
              <a:spcBef>
                <a:spcPts val="0"/>
              </a:spcBef>
              <a:spcAft>
                <a:spcPts val="400"/>
              </a:spcAft>
              <a:buFont typeface="Arial" panose="020B0604020202020204" pitchFamily="34" charset="0"/>
              <a:buChar char="•"/>
            </a:pPr>
            <a:r>
              <a:rPr lang="en-US" altLang="en-US" dirty="0">
                <a:solidFill>
                  <a:schemeClr val="bg1"/>
                </a:solidFill>
                <a:latin typeface="Century Gothic" panose="020B0502020202020204" pitchFamily="34" charset="0"/>
                <a:cs typeface="Times New Roman" panose="02020603050405020304" pitchFamily="18" charset="0"/>
              </a:rPr>
              <a:t>Provide information in the appropriate language</a:t>
            </a:r>
          </a:p>
        </p:txBody>
      </p:sp>
      <p:pic>
        <p:nvPicPr>
          <p:cNvPr id="3" name="Picture 2">
            <a:extLst>
              <a:ext uri="{FF2B5EF4-FFF2-40B4-BE49-F238E27FC236}">
                <a16:creationId xmlns:a16="http://schemas.microsoft.com/office/drawing/2014/main" id="{5DC440E2-9920-281C-97BF-FEF7F5F2AA56}"/>
              </a:ext>
            </a:extLst>
          </p:cNvPr>
          <p:cNvPicPr>
            <a:picLocks noChangeAspect="1"/>
          </p:cNvPicPr>
          <p:nvPr/>
        </p:nvPicPr>
        <p:blipFill>
          <a:blip r:embed="rId3"/>
          <a:srcRect l="20932" r="20932"/>
          <a:stretch/>
        </p:blipFill>
        <p:spPr>
          <a:xfrm>
            <a:off x="-206986" y="112295"/>
            <a:ext cx="5060337" cy="5261811"/>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41E3F2B7-76A1-F198-A213-1BA4EE6205FF}"/>
              </a:ext>
            </a:extLst>
          </p:cNvPr>
          <p:cNvSpPr/>
          <p:nvPr/>
        </p:nvSpPr>
        <p:spPr>
          <a:xfrm>
            <a:off x="2824109" y="3941075"/>
            <a:ext cx="2495780" cy="252599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D3FE1441-5D8B-A7B4-F586-BC2532D65104}"/>
              </a:ext>
            </a:extLst>
          </p:cNvPr>
          <p:cNvSpPr/>
          <p:nvPr/>
        </p:nvSpPr>
        <p:spPr>
          <a:xfrm>
            <a:off x="1795764" y="4844654"/>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9030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887930B-F5D3-4C1B-EFB2-85F3FEE3CC58}"/>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1473733" y="448362"/>
            <a:ext cx="8771074" cy="1143000"/>
          </a:xfrm>
        </p:spPr>
        <p:txBody>
          <a:bodyPr>
            <a:normAutofit fontScale="90000"/>
          </a:bodyPr>
          <a:lstStyle/>
          <a:p>
            <a:r>
              <a:rPr lang="en-US" dirty="0"/>
              <a:t>Early Dismissal Policy</a:t>
            </a:r>
          </a:p>
        </p:txBody>
      </p:sp>
      <p:graphicFrame>
        <p:nvGraphicFramePr>
          <p:cNvPr id="9" name="Table 8">
            <a:extLst>
              <a:ext uri="{FF2B5EF4-FFF2-40B4-BE49-F238E27FC236}">
                <a16:creationId xmlns:a16="http://schemas.microsoft.com/office/drawing/2014/main" id="{0E953577-2EDC-4755-82C9-4814712BD108}"/>
              </a:ext>
            </a:extLst>
          </p:cNvPr>
          <p:cNvGraphicFramePr>
            <a:graphicFrameLocks noGrp="1"/>
          </p:cNvGraphicFramePr>
          <p:nvPr/>
        </p:nvGraphicFramePr>
        <p:xfrm>
          <a:off x="1665152" y="2612832"/>
          <a:ext cx="8229600" cy="2987040"/>
        </p:xfrm>
        <a:graphic>
          <a:graphicData uri="http://schemas.openxmlformats.org/drawingml/2006/table">
            <a:tbl>
              <a:tblPr firstRow="1">
                <a:tableStyleId>{46F890A9-2807-4EBB-B81D-B2AA78EC7F39}</a:tableStyleId>
              </a:tblPr>
              <a:tblGrid>
                <a:gridCol w="1957971">
                  <a:extLst>
                    <a:ext uri="{9D8B030D-6E8A-4147-A177-3AD203B41FA5}">
                      <a16:colId xmlns:a16="http://schemas.microsoft.com/office/drawing/2014/main" val="628071845"/>
                    </a:ext>
                  </a:extLst>
                </a:gridCol>
                <a:gridCol w="3215618">
                  <a:extLst>
                    <a:ext uri="{9D8B030D-6E8A-4147-A177-3AD203B41FA5}">
                      <a16:colId xmlns:a16="http://schemas.microsoft.com/office/drawing/2014/main" val="1344146220"/>
                    </a:ext>
                  </a:extLst>
                </a:gridCol>
                <a:gridCol w="3056011">
                  <a:extLst>
                    <a:ext uri="{9D8B030D-6E8A-4147-A177-3AD203B41FA5}">
                      <a16:colId xmlns:a16="http://schemas.microsoft.com/office/drawing/2014/main" val="3760747609"/>
                    </a:ext>
                  </a:extLst>
                </a:gridCol>
              </a:tblGrid>
              <a:tr h="235154">
                <a:tc>
                  <a:txBody>
                    <a:bodyPr/>
                    <a:lstStyle/>
                    <a:p>
                      <a:pPr algn="r"/>
                      <a:r>
                        <a:rPr lang="en-US" sz="2400" b="1" dirty="0">
                          <a:solidFill>
                            <a:schemeClr val="bg1"/>
                          </a:solidFill>
                        </a:rPr>
                        <a:t>Cut-Off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Before 1:00 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After 1:00 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042790985"/>
                  </a:ext>
                </a:extLst>
              </a:tr>
              <a:tr h="437822">
                <a:tc>
                  <a:txBody>
                    <a:bodyPr/>
                    <a:lstStyle/>
                    <a:p>
                      <a:pPr algn="r"/>
                      <a:r>
                        <a:rPr lang="en-US" sz="2400" b="1" baseline="0" dirty="0">
                          <a:solidFill>
                            <a:schemeClr val="bg1"/>
                          </a:solidFill>
                        </a:rPr>
                        <a:t>Rule:</a:t>
                      </a:r>
                      <a:endParaRPr lang="en-US" sz="2400" b="1" dirty="0">
                        <a:solidFill>
                          <a:schemeClr val="bg1"/>
                        </a:solidFill>
                      </a:endParaRP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l"/>
                      <a:r>
                        <a:rPr lang="en-US" sz="2200" baseline="0" dirty="0">
                          <a:solidFill>
                            <a:srgbClr val="000000"/>
                          </a:solidFill>
                        </a:rPr>
                        <a:t>Students are served at the regular dismissal time </a:t>
                      </a:r>
                      <a:endParaRPr lang="en-US" sz="220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the</a:t>
                      </a:r>
                      <a:r>
                        <a:rPr lang="en-US" sz="2200" baseline="0" dirty="0">
                          <a:solidFill>
                            <a:srgbClr val="000000"/>
                          </a:solidFill>
                        </a:rPr>
                        <a:t> early dismissal time</a:t>
                      </a:r>
                      <a:endParaRPr lang="en-US" sz="2200" dirty="0">
                        <a:solidFill>
                          <a:srgbClr val="000000"/>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42804402"/>
                  </a:ext>
                </a:extLst>
              </a:tr>
              <a:tr h="437822">
                <a:tc>
                  <a:txBody>
                    <a:bodyPr/>
                    <a:lstStyle/>
                    <a:p>
                      <a:pPr algn="r"/>
                      <a:r>
                        <a:rPr lang="en-US" sz="2400" b="1" dirty="0">
                          <a:solidFill>
                            <a:schemeClr val="bg1"/>
                          </a:solidFill>
                        </a:rPr>
                        <a:t>Scenario:</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r>
                        <a:rPr lang="en-US" sz="2400" baseline="0" dirty="0">
                          <a:solidFill>
                            <a:srgbClr val="000000"/>
                          </a:solidFill>
                        </a:rPr>
                        <a:t>Students are dismissed </a:t>
                      </a:r>
                      <a:r>
                        <a:rPr lang="en-US" sz="2800" b="1" baseline="0" dirty="0">
                          <a:solidFill>
                            <a:srgbClr val="000000"/>
                          </a:solidFill>
                        </a:rPr>
                        <a:t>at 12:50pm</a:t>
                      </a:r>
                      <a:endParaRPr lang="en-US" sz="2400" b="1" baseline="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rgbClr val="000000"/>
                          </a:solidFill>
                        </a:rPr>
                        <a:t>Students are dismissed </a:t>
                      </a:r>
                      <a:r>
                        <a:rPr lang="en-US" sz="2800" b="1" baseline="0" dirty="0">
                          <a:solidFill>
                            <a:srgbClr val="000000"/>
                          </a:solidFill>
                        </a:rPr>
                        <a:t>at 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8383446"/>
                  </a:ext>
                </a:extLst>
              </a:tr>
              <a:tr h="437822">
                <a:tc>
                  <a:txBody>
                    <a:bodyPr/>
                    <a:lstStyle/>
                    <a:p>
                      <a:pPr algn="r"/>
                      <a:r>
                        <a:rPr lang="en-US" sz="2400" b="1" dirty="0">
                          <a:solidFill>
                            <a:schemeClr val="bg1"/>
                          </a:solidFill>
                        </a:rPr>
                        <a:t>Service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*2:30pm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89618417"/>
                  </a:ext>
                </a:extLst>
              </a:tr>
            </a:tbl>
          </a:graphicData>
        </a:graphic>
      </p:graphicFrame>
      <p:sp>
        <p:nvSpPr>
          <p:cNvPr id="10" name="Rectangle 9">
            <a:extLst>
              <a:ext uri="{FF2B5EF4-FFF2-40B4-BE49-F238E27FC236}">
                <a16:creationId xmlns:a16="http://schemas.microsoft.com/office/drawing/2014/main" id="{71529C85-FA91-44AF-9C23-E9164C08C7CD}"/>
              </a:ext>
            </a:extLst>
          </p:cNvPr>
          <p:cNvSpPr/>
          <p:nvPr/>
        </p:nvSpPr>
        <p:spPr>
          <a:xfrm>
            <a:off x="2731168" y="1933789"/>
            <a:ext cx="6168189" cy="646331"/>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Meal service times are contingent upon school dismissal.</a:t>
            </a:r>
          </a:p>
        </p:txBody>
      </p:sp>
      <p:sp>
        <p:nvSpPr>
          <p:cNvPr id="11" name="Rectangle 10">
            <a:extLst>
              <a:ext uri="{FF2B5EF4-FFF2-40B4-BE49-F238E27FC236}">
                <a16:creationId xmlns:a16="http://schemas.microsoft.com/office/drawing/2014/main" id="{CDD04201-1D23-465A-A7FB-688D60657561}"/>
              </a:ext>
            </a:extLst>
          </p:cNvPr>
          <p:cNvSpPr/>
          <p:nvPr/>
        </p:nvSpPr>
        <p:spPr>
          <a:xfrm>
            <a:off x="2960552" y="1564708"/>
            <a:ext cx="5638800" cy="4001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Example: Regular dismissal time is at </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2:30pm</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rPr>
              <a:t>. </a:t>
            </a:r>
          </a:p>
        </p:txBody>
      </p:sp>
      <p:sp>
        <p:nvSpPr>
          <p:cNvPr id="12" name="Rectangle 11">
            <a:extLst>
              <a:ext uri="{FF2B5EF4-FFF2-40B4-BE49-F238E27FC236}">
                <a16:creationId xmlns:a16="http://schemas.microsoft.com/office/drawing/2014/main" id="{42A0423A-771D-40EC-81EF-526792D56256}"/>
              </a:ext>
            </a:extLst>
          </p:cNvPr>
          <p:cNvSpPr/>
          <p:nvPr/>
        </p:nvSpPr>
        <p:spPr>
          <a:xfrm>
            <a:off x="3366549" y="5701243"/>
            <a:ext cx="4897426" cy="840230"/>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
        <p:nvSpPr>
          <p:cNvPr id="13" name="Rectangle 12">
            <a:extLst>
              <a:ext uri="{FF2B5EF4-FFF2-40B4-BE49-F238E27FC236}">
                <a16:creationId xmlns:a16="http://schemas.microsoft.com/office/drawing/2014/main" id="{AF80271A-655E-44AB-B2D9-7690DC343AA3}"/>
              </a:ext>
            </a:extLst>
          </p:cNvPr>
          <p:cNvSpPr/>
          <p:nvPr/>
        </p:nvSpPr>
        <p:spPr>
          <a:xfrm>
            <a:off x="3651753" y="4757460"/>
            <a:ext cx="3193069"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BF549B2-FA71-4E9C-AE14-63FD2C0261FC}"/>
              </a:ext>
            </a:extLst>
          </p:cNvPr>
          <p:cNvSpPr/>
          <p:nvPr/>
        </p:nvSpPr>
        <p:spPr>
          <a:xfrm>
            <a:off x="3628835" y="3876512"/>
            <a:ext cx="3215987" cy="865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166C8BA-69FE-4433-9625-FCAE12CFCA20}"/>
              </a:ext>
            </a:extLst>
          </p:cNvPr>
          <p:cNvSpPr/>
          <p:nvPr/>
        </p:nvSpPr>
        <p:spPr>
          <a:xfrm>
            <a:off x="3628836" y="2608542"/>
            <a:ext cx="3204411"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88EAB23-4663-4A33-8F41-0341FE03C78D}"/>
              </a:ext>
            </a:extLst>
          </p:cNvPr>
          <p:cNvSpPr/>
          <p:nvPr/>
        </p:nvSpPr>
        <p:spPr>
          <a:xfrm>
            <a:off x="6844823" y="4757461"/>
            <a:ext cx="3061506"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C05D788-B642-49E2-87A3-AE41D4200A07}"/>
              </a:ext>
            </a:extLst>
          </p:cNvPr>
          <p:cNvSpPr/>
          <p:nvPr/>
        </p:nvSpPr>
        <p:spPr>
          <a:xfrm>
            <a:off x="6833248" y="3857521"/>
            <a:ext cx="3061506" cy="8999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456E32F-8812-44A0-A5FE-871B3E4BDFDE}"/>
              </a:ext>
            </a:extLst>
          </p:cNvPr>
          <p:cNvSpPr/>
          <p:nvPr/>
        </p:nvSpPr>
        <p:spPr>
          <a:xfrm>
            <a:off x="6844823" y="2596658"/>
            <a:ext cx="3049930"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lowchart: Connector 2">
            <a:extLst>
              <a:ext uri="{FF2B5EF4-FFF2-40B4-BE49-F238E27FC236}">
                <a16:creationId xmlns:a16="http://schemas.microsoft.com/office/drawing/2014/main" id="{4877FFBD-487B-BE0E-3E79-0F961E722679}"/>
              </a:ext>
            </a:extLst>
          </p:cNvPr>
          <p:cNvSpPr/>
          <p:nvPr/>
        </p:nvSpPr>
        <p:spPr>
          <a:xfrm>
            <a:off x="8418309" y="473398"/>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5E374F91-8650-66D1-6D53-88EE2AA06E48}"/>
              </a:ext>
            </a:extLst>
          </p:cNvPr>
          <p:cNvSpPr/>
          <p:nvPr/>
        </p:nvSpPr>
        <p:spPr>
          <a:xfrm>
            <a:off x="9539743" y="181861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2D7D92B2-B3EB-2F18-AE7E-75DE5CFEFF04}"/>
              </a:ext>
            </a:extLst>
          </p:cNvPr>
          <p:cNvSpPr/>
          <p:nvPr/>
        </p:nvSpPr>
        <p:spPr>
          <a:xfrm>
            <a:off x="2620959" y="5906808"/>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600858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44C0B-B451-397C-1BA7-D17FEF61309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8230" y="263898"/>
            <a:ext cx="5021182" cy="469991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4122686" y="560100"/>
            <a:ext cx="8771074" cy="1143000"/>
          </a:xfrm>
        </p:spPr>
        <p:txBody>
          <a:bodyPr>
            <a:noAutofit/>
          </a:bodyPr>
          <a:lstStyle/>
          <a:p>
            <a:r>
              <a:rPr lang="en-US" sz="8800" dirty="0"/>
              <a:t>Early Release Students</a:t>
            </a:r>
          </a:p>
        </p:txBody>
      </p:sp>
      <p:sp>
        <p:nvSpPr>
          <p:cNvPr id="31" name="Content Placeholder 5">
            <a:extLst>
              <a:ext uri="{FF2B5EF4-FFF2-40B4-BE49-F238E27FC236}">
                <a16:creationId xmlns:a16="http://schemas.microsoft.com/office/drawing/2014/main" id="{2BEBF60C-EE99-4131-9DEF-B4EEC883E3CA}"/>
              </a:ext>
            </a:extLst>
          </p:cNvPr>
          <p:cNvSpPr>
            <a:spLocks noGrp="1"/>
          </p:cNvSpPr>
          <p:nvPr>
            <p:ph idx="1"/>
          </p:nvPr>
        </p:nvSpPr>
        <p:spPr>
          <a:xfrm>
            <a:off x="5470362" y="2262573"/>
            <a:ext cx="6817890" cy="4321183"/>
          </a:xfrm>
          <a:prstGeom prst="rect">
            <a:avLst/>
          </a:prstGeom>
        </p:spPr>
        <p:txBody>
          <a:bodyPr wrap="square">
            <a:spAutoFit/>
          </a:bodyPr>
          <a:lstStyle/>
          <a:p>
            <a:pPr marL="57150" indent="0">
              <a:spcBef>
                <a:spcPts val="0"/>
              </a:spcBef>
              <a:buNone/>
            </a:pPr>
            <a:r>
              <a:rPr lang="en-US" sz="2400" dirty="0">
                <a:latin typeface="Century Gothic" panose="020B0502020202020204" pitchFamily="34" charset="0"/>
              </a:rPr>
              <a:t>Service time may be adjusted to accommodate students released before the regular dismissal bell on a regular basis. </a:t>
            </a:r>
          </a:p>
          <a:p>
            <a:pPr marL="57150" indent="0">
              <a:spcBef>
                <a:spcPts val="0"/>
              </a:spcBef>
              <a:buNone/>
            </a:pPr>
            <a:r>
              <a:rPr lang="en-US" sz="2400" dirty="0">
                <a:latin typeface="Century Gothic" panose="020B0502020202020204" pitchFamily="34" charset="0"/>
              </a:rPr>
              <a:t>These students may include:</a:t>
            </a:r>
          </a:p>
          <a:p>
            <a:pPr marL="57150" indent="0">
              <a:spcBef>
                <a:spcPts val="0"/>
              </a:spcBef>
              <a:buNone/>
            </a:pPr>
            <a:endParaRPr lang="en-US" sz="2400" dirty="0">
              <a:latin typeface="Century Gothic" panose="020B0502020202020204" pitchFamily="34" charset="0"/>
            </a:endParaRP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Special Education Students</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Bussed Students</a:t>
            </a:r>
          </a:p>
          <a:p>
            <a:pPr marL="914400" lvl="1" indent="-457200">
              <a:spcBef>
                <a:spcPts val="0"/>
              </a:spcBef>
              <a:spcAft>
                <a:spcPts val="600"/>
              </a:spcAft>
              <a:buFont typeface="Wingdings" panose="05000000000000000000" pitchFamily="2" charset="2"/>
              <a:buChar char="Ø"/>
            </a:pPr>
            <a:r>
              <a:rPr lang="en-US" sz="2400" dirty="0">
                <a:latin typeface="Century Gothic" panose="020B0502020202020204" pitchFamily="34" charset="0"/>
              </a:rPr>
              <a:t>Other Eligible Programs</a:t>
            </a:r>
          </a:p>
          <a:p>
            <a:pPr marL="457200" lvl="1" indent="0">
              <a:spcBef>
                <a:spcPts val="0"/>
              </a:spcBef>
              <a:spcAft>
                <a:spcPts val="600"/>
              </a:spcAft>
              <a:buNone/>
            </a:pPr>
            <a:endParaRPr lang="en-US" sz="2000" dirty="0">
              <a:latin typeface="Century Gothic" panose="020B0502020202020204" pitchFamily="34" charset="0"/>
            </a:endParaRPr>
          </a:p>
          <a:p>
            <a:pPr lvl="2">
              <a:spcBef>
                <a:spcPts val="0"/>
              </a:spcBef>
              <a:buFont typeface="Wingdings" panose="05000000000000000000" pitchFamily="2" charset="2"/>
              <a:buChar char="Ø"/>
            </a:pPr>
            <a:endParaRPr lang="en-US" dirty="0">
              <a:solidFill>
                <a:srgbClr val="24252F"/>
              </a:solidFill>
              <a:latin typeface="Century Gothic" panose="020B0502020202020204" pitchFamily="34" charset="0"/>
            </a:endParaRPr>
          </a:p>
          <a:p>
            <a:pPr marL="914400" lvl="1" indent="-457200">
              <a:buFont typeface="Wingdings" panose="05000000000000000000" pitchFamily="2" charset="2"/>
              <a:buChar char="Ø"/>
            </a:pPr>
            <a:endParaRPr lang="en-US" sz="2400" dirty="0">
              <a:solidFill>
                <a:srgbClr val="24252F"/>
              </a:solidFill>
              <a:latin typeface="Century Gothic" panose="020B0502020202020204" pitchFamily="34" charset="0"/>
            </a:endParaRPr>
          </a:p>
        </p:txBody>
      </p:sp>
      <p:sp>
        <p:nvSpPr>
          <p:cNvPr id="12" name="Flowchart: Connector 11">
            <a:extLst>
              <a:ext uri="{FF2B5EF4-FFF2-40B4-BE49-F238E27FC236}">
                <a16:creationId xmlns:a16="http://schemas.microsoft.com/office/drawing/2014/main" id="{748FB1CD-D58F-C93D-E4CD-F85936B86604}"/>
              </a:ext>
            </a:extLst>
          </p:cNvPr>
          <p:cNvSpPr/>
          <p:nvPr/>
        </p:nvSpPr>
        <p:spPr>
          <a:xfrm>
            <a:off x="0" y="3686049"/>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AA065556-8C7B-D7FF-76C5-36F67A3B29D2}"/>
              </a:ext>
            </a:extLst>
          </p:cNvPr>
          <p:cNvSpPr/>
          <p:nvPr/>
        </p:nvSpPr>
        <p:spPr>
          <a:xfrm>
            <a:off x="1249470" y="4963816"/>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5499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DAB2A986-3EE6-D49F-DDD2-3A1721208B5F}"/>
              </a:ext>
            </a:extLst>
          </p:cNvPr>
          <p:cNvSpPr/>
          <p:nvPr/>
        </p:nvSpPr>
        <p:spPr>
          <a:xfrm>
            <a:off x="2326105" y="128337"/>
            <a:ext cx="7010400" cy="656122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333280" y="854739"/>
            <a:ext cx="5815656" cy="1325563"/>
          </a:xfrm>
        </p:spPr>
        <p:txBody>
          <a:bodyPr>
            <a:normAutofit/>
          </a:bodyPr>
          <a:lstStyle/>
          <a:p>
            <a:pPr algn="l"/>
            <a:r>
              <a:rPr lang="en-US" sz="8000" dirty="0">
                <a:solidFill>
                  <a:schemeClr val="bg1"/>
                </a:solidFill>
              </a:rPr>
              <a:t>Chocolate Milk Rule</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794264" y="2225222"/>
            <a:ext cx="6190794"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400"/>
              </a:spcAft>
              <a:buNone/>
            </a:pPr>
            <a:r>
              <a:rPr lang="en-US" altLang="en-US" sz="2400" dirty="0">
                <a:solidFill>
                  <a:schemeClr val="bg1"/>
                </a:solidFill>
                <a:latin typeface="Century Gothic" panose="020B0502020202020204" pitchFamily="34" charset="0"/>
              </a:rPr>
              <a:t>The CACFP guidelines restricts the serving of chocolate milk to students under 1</a:t>
            </a:r>
            <a:r>
              <a:rPr lang="en-US" altLang="en-US" sz="2400" baseline="30000" dirty="0">
                <a:solidFill>
                  <a:schemeClr val="bg1"/>
                </a:solidFill>
                <a:latin typeface="Century Gothic" panose="020B0502020202020204" pitchFamily="34" charset="0"/>
              </a:rPr>
              <a:t>st</a:t>
            </a:r>
            <a:r>
              <a:rPr lang="en-US" altLang="en-US" sz="2400" dirty="0">
                <a:solidFill>
                  <a:schemeClr val="bg1"/>
                </a:solidFill>
                <a:latin typeface="Century Gothic" panose="020B0502020202020204" pitchFamily="34" charset="0"/>
              </a:rPr>
              <a:t> grade. </a:t>
            </a:r>
          </a:p>
          <a:p>
            <a:pPr marL="0" indent="0" algn="ctr">
              <a:spcBef>
                <a:spcPts val="0"/>
              </a:spcBef>
              <a:buNone/>
            </a:pPr>
            <a:endParaRPr lang="en-US" altLang="en-US" sz="2600" dirty="0">
              <a:solidFill>
                <a:srgbClr val="000000"/>
              </a:solidFill>
              <a:latin typeface="Century Gothic" panose="020B0502020202020204" pitchFamily="34" charset="0"/>
            </a:endParaRPr>
          </a:p>
        </p:txBody>
      </p:sp>
      <p:sp>
        <p:nvSpPr>
          <p:cNvPr id="10" name="TextBox 9">
            <a:extLst>
              <a:ext uri="{FF2B5EF4-FFF2-40B4-BE49-F238E27FC236}">
                <a16:creationId xmlns:a16="http://schemas.microsoft.com/office/drawing/2014/main" id="{ED3E0DE8-23A2-2552-1FF9-370BA0F9C6C9}"/>
              </a:ext>
            </a:extLst>
          </p:cNvPr>
          <p:cNvSpPr txBox="1"/>
          <p:nvPr/>
        </p:nvSpPr>
        <p:spPr>
          <a:xfrm>
            <a:off x="2833114" y="3745826"/>
            <a:ext cx="6151944" cy="1938992"/>
          </a:xfrm>
          <a:prstGeom prst="rect">
            <a:avLst/>
          </a:prstGeom>
          <a:noFill/>
        </p:spPr>
        <p:txBody>
          <a:bodyPr wrap="square">
            <a:spAutoFit/>
          </a:bodyPr>
          <a:lstStyle/>
          <a:p>
            <a:pPr marL="800100" lvl="1" indent="-342900">
              <a:spcBef>
                <a:spcPts val="0"/>
              </a:spcBef>
              <a:buFont typeface="Wingdings" panose="05000000000000000000" pitchFamily="2" charset="2"/>
              <a:buChar char="Ø"/>
            </a:pPr>
            <a:r>
              <a:rPr lang="en-US" altLang="en-US" sz="2400" dirty="0">
                <a:solidFill>
                  <a:schemeClr val="bg1"/>
                </a:solidFill>
                <a:latin typeface="Century Gothic" panose="020B0502020202020204" pitchFamily="34" charset="0"/>
              </a:rPr>
              <a:t>Offer unflavored milk to children in grades kinder and under.</a:t>
            </a:r>
          </a:p>
          <a:p>
            <a:pPr marL="800100"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Children in 1st grade and above can choose between unflavored or chocolate milk</a:t>
            </a:r>
          </a:p>
        </p:txBody>
      </p:sp>
      <p:sp>
        <p:nvSpPr>
          <p:cNvPr id="5" name="Flowchart: Connector 4">
            <a:extLst>
              <a:ext uri="{FF2B5EF4-FFF2-40B4-BE49-F238E27FC236}">
                <a16:creationId xmlns:a16="http://schemas.microsoft.com/office/drawing/2014/main" id="{790AEECB-C748-2F5F-34D7-7A48E60319B2}"/>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125FB76-FE95-6B8D-4B09-72D05625065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AE287BC-4F37-6E0E-ED3C-1094AB54B702}"/>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7991C004-8614-286D-EC99-4984E21CA023}"/>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87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7493">
        <p159:morph option="byObject"/>
      </p:transition>
    </mc:Choice>
    <mc:Fallback xmlns="">
      <p:transition spd="slow" advTm="67493">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59FEE-E1D7-396A-12E8-F93C3D0EEE0D}"/>
              </a:ext>
            </a:extLst>
          </p:cNvPr>
          <p:cNvSpPr/>
          <p:nvPr/>
        </p:nvSpPr>
        <p:spPr>
          <a:xfrm>
            <a:off x="3222702" y="0"/>
            <a:ext cx="9002124"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566099" y="737667"/>
            <a:ext cx="7112571" cy="1143000"/>
          </a:xfrm>
        </p:spPr>
        <p:txBody>
          <a:bodyPr>
            <a:noAutofit/>
          </a:bodyPr>
          <a:lstStyle/>
          <a:p>
            <a:pPr algn="l"/>
            <a:r>
              <a:rPr lang="en-US" sz="8800" dirty="0"/>
              <a:t>Reimbursable Meals</a:t>
            </a:r>
          </a:p>
        </p:txBody>
      </p:sp>
      <p:sp>
        <p:nvSpPr>
          <p:cNvPr id="9" name="Rounded Rectangle 36">
            <a:extLst>
              <a:ext uri="{FF2B5EF4-FFF2-40B4-BE49-F238E27FC236}">
                <a16:creationId xmlns:a16="http://schemas.microsoft.com/office/drawing/2014/main" id="{F48610BE-2A99-494A-BF51-3E361A220A0E}"/>
              </a:ext>
            </a:extLst>
          </p:cNvPr>
          <p:cNvSpPr/>
          <p:nvPr/>
        </p:nvSpPr>
        <p:spPr>
          <a:xfrm>
            <a:off x="1756374" y="2618122"/>
            <a:ext cx="5619450" cy="1757732"/>
          </a:xfrm>
          <a:prstGeom prst="roundRect">
            <a:avLst>
              <a:gd name="adj" fmla="val 2750"/>
            </a:avLst>
          </a:prstGeom>
          <a:no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1960BA14-74DA-432C-91B9-74C95275906D}"/>
              </a:ext>
            </a:extLst>
          </p:cNvPr>
          <p:cNvGrpSpPr/>
          <p:nvPr/>
        </p:nvGrpSpPr>
        <p:grpSpPr>
          <a:xfrm>
            <a:off x="546570" y="4089969"/>
            <a:ext cx="1347440" cy="1319376"/>
            <a:chOff x="534761" y="3664382"/>
            <a:chExt cx="1110367" cy="1066391"/>
          </a:xfrm>
        </p:grpSpPr>
        <p:sp>
          <p:nvSpPr>
            <p:cNvPr id="13" name="Rectangle 12">
              <a:extLst>
                <a:ext uri="{FF2B5EF4-FFF2-40B4-BE49-F238E27FC236}">
                  <a16:creationId xmlns:a16="http://schemas.microsoft.com/office/drawing/2014/main" id="{E9ECAF08-8D7A-4B8C-8469-1745FEAE86AF}"/>
                </a:ext>
              </a:extLst>
            </p:cNvPr>
            <p:cNvSpPr/>
            <p:nvPr/>
          </p:nvSpPr>
          <p:spPr>
            <a:xfrm>
              <a:off x="534761" y="3664382"/>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44E5641C-641D-4E0F-A8D3-AE14AA996E07}"/>
                </a:ext>
              </a:extLst>
            </p:cNvPr>
            <p:cNvPicPr>
              <a:picLocks noChangeAspect="1"/>
            </p:cNvPicPr>
            <p:nvPr/>
          </p:nvPicPr>
          <p:blipFill>
            <a:blip r:embed="rId3"/>
            <a:stretch>
              <a:fillRect/>
            </a:stretch>
          </p:blipFill>
          <p:spPr>
            <a:xfrm>
              <a:off x="599091" y="3750003"/>
              <a:ext cx="1016655" cy="961836"/>
            </a:xfrm>
            <a:prstGeom prst="rect">
              <a:avLst/>
            </a:prstGeom>
          </p:spPr>
        </p:pic>
      </p:grpSp>
      <p:grpSp>
        <p:nvGrpSpPr>
          <p:cNvPr id="17" name="Group 16">
            <a:extLst>
              <a:ext uri="{FF2B5EF4-FFF2-40B4-BE49-F238E27FC236}">
                <a16:creationId xmlns:a16="http://schemas.microsoft.com/office/drawing/2014/main" id="{CD7C1A38-5E77-42BC-802F-25716147A09D}"/>
              </a:ext>
            </a:extLst>
          </p:cNvPr>
          <p:cNvGrpSpPr/>
          <p:nvPr/>
        </p:nvGrpSpPr>
        <p:grpSpPr>
          <a:xfrm>
            <a:off x="548623" y="5497426"/>
            <a:ext cx="1351981" cy="1319375"/>
            <a:chOff x="5137249" y="1417638"/>
            <a:chExt cx="1110367" cy="1066391"/>
          </a:xfrm>
        </p:grpSpPr>
        <p:sp>
          <p:nvSpPr>
            <p:cNvPr id="19" name="Rectangle 18">
              <a:extLst>
                <a:ext uri="{FF2B5EF4-FFF2-40B4-BE49-F238E27FC236}">
                  <a16:creationId xmlns:a16="http://schemas.microsoft.com/office/drawing/2014/main" id="{51B13759-9CB3-4E75-AD10-851DA7634D1A}"/>
                </a:ext>
              </a:extLst>
            </p:cNvPr>
            <p:cNvSpPr/>
            <p:nvPr/>
          </p:nvSpPr>
          <p:spPr>
            <a:xfrm>
              <a:off x="5137249" y="1417638"/>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FC5FC09E-C552-425C-96D9-653880D34204}"/>
                </a:ext>
              </a:extLst>
            </p:cNvPr>
            <p:cNvPicPr>
              <a:picLocks noChangeAspect="1"/>
            </p:cNvPicPr>
            <p:nvPr/>
          </p:nvPicPr>
          <p:blipFill>
            <a:blip r:embed="rId4"/>
            <a:stretch>
              <a:fillRect/>
            </a:stretch>
          </p:blipFill>
          <p:spPr>
            <a:xfrm>
              <a:off x="5197701" y="1469916"/>
              <a:ext cx="961835" cy="961835"/>
            </a:xfrm>
            <a:prstGeom prst="rect">
              <a:avLst/>
            </a:prstGeom>
            <a:ln w="28575">
              <a:noFill/>
            </a:ln>
          </p:spPr>
        </p:pic>
      </p:grpSp>
      <p:grpSp>
        <p:nvGrpSpPr>
          <p:cNvPr id="7" name="Group 6">
            <a:extLst>
              <a:ext uri="{FF2B5EF4-FFF2-40B4-BE49-F238E27FC236}">
                <a16:creationId xmlns:a16="http://schemas.microsoft.com/office/drawing/2014/main" id="{63EFE39A-9E83-4F92-93D7-9F09F54DD40C}"/>
              </a:ext>
            </a:extLst>
          </p:cNvPr>
          <p:cNvGrpSpPr/>
          <p:nvPr/>
        </p:nvGrpSpPr>
        <p:grpSpPr>
          <a:xfrm>
            <a:off x="561128" y="1"/>
            <a:ext cx="1309732" cy="1250562"/>
            <a:chOff x="482229" y="419540"/>
            <a:chExt cx="1110367" cy="1066391"/>
          </a:xfrm>
        </p:grpSpPr>
        <p:sp>
          <p:nvSpPr>
            <p:cNvPr id="22" name="Rectangle 21">
              <a:extLst>
                <a:ext uri="{FF2B5EF4-FFF2-40B4-BE49-F238E27FC236}">
                  <a16:creationId xmlns:a16="http://schemas.microsoft.com/office/drawing/2014/main" id="{90525FCF-3883-4991-956A-9A5B0BB05A33}"/>
                </a:ext>
              </a:extLst>
            </p:cNvPr>
            <p:cNvSpPr/>
            <p:nvPr/>
          </p:nvSpPr>
          <p:spPr>
            <a:xfrm>
              <a:off x="482229" y="419540"/>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1A6E33DF-3534-4034-84E3-3E838F1A8207}"/>
                </a:ext>
              </a:extLst>
            </p:cNvPr>
            <p:cNvPicPr>
              <a:picLocks noChangeAspect="1"/>
            </p:cNvPicPr>
            <p:nvPr/>
          </p:nvPicPr>
          <p:blipFill>
            <a:blip r:embed="rId5"/>
            <a:stretch>
              <a:fillRect/>
            </a:stretch>
          </p:blipFill>
          <p:spPr>
            <a:xfrm>
              <a:off x="567146" y="471818"/>
              <a:ext cx="961835" cy="961835"/>
            </a:xfrm>
            <a:prstGeom prst="rect">
              <a:avLst/>
            </a:prstGeom>
          </p:spPr>
        </p:pic>
      </p:grpSp>
      <p:grpSp>
        <p:nvGrpSpPr>
          <p:cNvPr id="6" name="Group 5">
            <a:extLst>
              <a:ext uri="{FF2B5EF4-FFF2-40B4-BE49-F238E27FC236}">
                <a16:creationId xmlns:a16="http://schemas.microsoft.com/office/drawing/2014/main" id="{76BCF5C2-BF05-47EE-8AF7-1B37BA48ADB2}"/>
              </a:ext>
            </a:extLst>
          </p:cNvPr>
          <p:cNvGrpSpPr/>
          <p:nvPr/>
        </p:nvGrpSpPr>
        <p:grpSpPr>
          <a:xfrm>
            <a:off x="556967" y="1318810"/>
            <a:ext cx="1326645" cy="1319376"/>
            <a:chOff x="505379" y="1494471"/>
            <a:chExt cx="1110367" cy="1066391"/>
          </a:xfrm>
        </p:grpSpPr>
        <p:sp>
          <p:nvSpPr>
            <p:cNvPr id="26" name="Rectangle 25">
              <a:extLst>
                <a:ext uri="{FF2B5EF4-FFF2-40B4-BE49-F238E27FC236}">
                  <a16:creationId xmlns:a16="http://schemas.microsoft.com/office/drawing/2014/main" id="{6DDFB84F-E9BE-4D63-BDA4-D8091BE1F066}"/>
                </a:ext>
              </a:extLst>
            </p:cNvPr>
            <p:cNvSpPr/>
            <p:nvPr/>
          </p:nvSpPr>
          <p:spPr>
            <a:xfrm>
              <a:off x="505379" y="1494471"/>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8" name="Picture 27">
              <a:extLst>
                <a:ext uri="{FF2B5EF4-FFF2-40B4-BE49-F238E27FC236}">
                  <a16:creationId xmlns:a16="http://schemas.microsoft.com/office/drawing/2014/main" id="{9D71729C-7861-4D64-951B-C7F7DA2B032A}"/>
                </a:ext>
              </a:extLst>
            </p:cNvPr>
            <p:cNvPicPr>
              <a:picLocks noChangeAspect="1"/>
            </p:cNvPicPr>
            <p:nvPr/>
          </p:nvPicPr>
          <p:blipFill>
            <a:blip r:embed="rId6"/>
            <a:stretch>
              <a:fillRect/>
            </a:stretch>
          </p:blipFill>
          <p:spPr>
            <a:xfrm>
              <a:off x="588265" y="1535809"/>
              <a:ext cx="961744" cy="961744"/>
            </a:xfrm>
            <a:prstGeom prst="rect">
              <a:avLst/>
            </a:prstGeom>
          </p:spPr>
        </p:pic>
      </p:grpSp>
      <p:grpSp>
        <p:nvGrpSpPr>
          <p:cNvPr id="5" name="Group 4">
            <a:extLst>
              <a:ext uri="{FF2B5EF4-FFF2-40B4-BE49-F238E27FC236}">
                <a16:creationId xmlns:a16="http://schemas.microsoft.com/office/drawing/2014/main" id="{904851DE-6ACE-40B6-9170-19FCE0E394DF}"/>
              </a:ext>
            </a:extLst>
          </p:cNvPr>
          <p:cNvGrpSpPr/>
          <p:nvPr/>
        </p:nvGrpSpPr>
        <p:grpSpPr>
          <a:xfrm>
            <a:off x="392757" y="2707194"/>
            <a:ext cx="1595496" cy="1319376"/>
            <a:chOff x="372190" y="2543781"/>
            <a:chExt cx="1335388" cy="1066391"/>
          </a:xfrm>
        </p:grpSpPr>
        <p:sp>
          <p:nvSpPr>
            <p:cNvPr id="30" name="Rectangle 29">
              <a:extLst>
                <a:ext uri="{FF2B5EF4-FFF2-40B4-BE49-F238E27FC236}">
                  <a16:creationId xmlns:a16="http://schemas.microsoft.com/office/drawing/2014/main" id="{E285D3C5-04AE-4016-9585-CC6624472B4C}"/>
                </a:ext>
              </a:extLst>
            </p:cNvPr>
            <p:cNvSpPr/>
            <p:nvPr/>
          </p:nvSpPr>
          <p:spPr>
            <a:xfrm>
              <a:off x="520609" y="2543781"/>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803E823C-5487-4C25-AC4F-50B40A67715A}"/>
                </a:ext>
              </a:extLst>
            </p:cNvPr>
            <p:cNvPicPr>
              <a:picLocks noChangeAspect="1"/>
            </p:cNvPicPr>
            <p:nvPr/>
          </p:nvPicPr>
          <p:blipFill>
            <a:blip r:embed="rId7"/>
            <a:stretch>
              <a:fillRect/>
            </a:stretch>
          </p:blipFill>
          <p:spPr>
            <a:xfrm>
              <a:off x="372190" y="2598328"/>
              <a:ext cx="1335388" cy="957296"/>
            </a:xfrm>
            <a:prstGeom prst="rect">
              <a:avLst/>
            </a:prstGeom>
          </p:spPr>
        </p:pic>
      </p:grpSp>
      <p:sp>
        <p:nvSpPr>
          <p:cNvPr id="21" name="Content Placeholder 2"/>
          <p:cNvSpPr>
            <a:spLocks noGrp="1"/>
          </p:cNvSpPr>
          <p:nvPr>
            <p:ph idx="1"/>
          </p:nvPr>
        </p:nvSpPr>
        <p:spPr>
          <a:xfrm>
            <a:off x="4991451" y="2493043"/>
            <a:ext cx="6829254" cy="2224478"/>
          </a:xfrm>
          <a:noFill/>
          <a:ln>
            <a:noFill/>
          </a:ln>
        </p:spPr>
        <p:txBody>
          <a:bodyPr>
            <a:noAutofit/>
          </a:bodyPr>
          <a:lstStyle/>
          <a:p>
            <a:pPr marL="0" indent="0">
              <a:buNone/>
            </a:pPr>
            <a:r>
              <a:rPr lang="en-US" sz="2600" dirty="0">
                <a:latin typeface="Century Gothic" panose="020B0502020202020204" pitchFamily="34" charset="0"/>
              </a:rPr>
              <a:t>Supper meal service adheres to OVS guidelines. </a:t>
            </a:r>
          </a:p>
          <a:p>
            <a:pPr>
              <a:buFont typeface="Wingdings" panose="05000000000000000000" pitchFamily="2" charset="2"/>
              <a:buChar char="Ø"/>
            </a:pPr>
            <a:r>
              <a:rPr lang="en-US" sz="2600" b="1" dirty="0">
                <a:latin typeface="Century Gothic" panose="020B0502020202020204" pitchFamily="34" charset="0"/>
              </a:rPr>
              <a:t>3 </a:t>
            </a:r>
            <a:r>
              <a:rPr lang="en-US" sz="2600" dirty="0">
                <a:latin typeface="Century Gothic" panose="020B0502020202020204" pitchFamily="34" charset="0"/>
              </a:rPr>
              <a:t>of the </a:t>
            </a:r>
            <a:r>
              <a:rPr lang="en-US" sz="2600" b="1" dirty="0">
                <a:latin typeface="Century Gothic" panose="020B0502020202020204" pitchFamily="34" charset="0"/>
              </a:rPr>
              <a:t>5 </a:t>
            </a:r>
            <a:r>
              <a:rPr lang="en-US" sz="2600" dirty="0">
                <a:latin typeface="Century Gothic" panose="020B0502020202020204" pitchFamily="34" charset="0"/>
              </a:rPr>
              <a:t>meal components must be selected to complete a reimbursable meal.</a:t>
            </a:r>
          </a:p>
        </p:txBody>
      </p:sp>
      <p:sp>
        <p:nvSpPr>
          <p:cNvPr id="24" name="TextBox 23"/>
          <p:cNvSpPr txBox="1"/>
          <p:nvPr/>
        </p:nvSpPr>
        <p:spPr>
          <a:xfrm>
            <a:off x="5307770" y="4774188"/>
            <a:ext cx="6196617" cy="892552"/>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bg1"/>
                </a:solidFill>
                <a:latin typeface="Century Gothic" panose="020B0502020202020204" pitchFamily="34" charset="0"/>
              </a:rPr>
              <a:t>Student </a:t>
            </a:r>
            <a:r>
              <a:rPr lang="en-US" sz="2600" b="1" dirty="0">
                <a:solidFill>
                  <a:schemeClr val="bg1"/>
                </a:solidFill>
                <a:latin typeface="Century Gothic" panose="020B0502020202020204" pitchFamily="34" charset="0"/>
              </a:rPr>
              <a:t>is not </a:t>
            </a:r>
            <a:r>
              <a:rPr lang="en-US" sz="2600" dirty="0">
                <a:solidFill>
                  <a:schemeClr val="bg1"/>
                </a:solidFill>
                <a:latin typeface="Century Gothic" panose="020B0502020202020204" pitchFamily="34" charset="0"/>
              </a:rPr>
              <a:t>required to take a vegetable or fruit during supper </a:t>
            </a:r>
          </a:p>
        </p:txBody>
      </p:sp>
      <p:sp>
        <p:nvSpPr>
          <p:cNvPr id="8" name="Flowchart: Connector 7">
            <a:extLst>
              <a:ext uri="{FF2B5EF4-FFF2-40B4-BE49-F238E27FC236}">
                <a16:creationId xmlns:a16="http://schemas.microsoft.com/office/drawing/2014/main" id="{0D3242E0-6208-53E5-5834-CFC5BF6FF9D5}"/>
              </a:ext>
            </a:extLst>
          </p:cNvPr>
          <p:cNvSpPr/>
          <p:nvPr/>
        </p:nvSpPr>
        <p:spPr>
          <a:xfrm>
            <a:off x="2522589" y="2279458"/>
            <a:ext cx="1435029" cy="15723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C42DB055-839E-D39D-57C6-9B46DFBC2DDF}"/>
              </a:ext>
            </a:extLst>
          </p:cNvPr>
          <p:cNvSpPr/>
          <p:nvPr/>
        </p:nvSpPr>
        <p:spPr>
          <a:xfrm>
            <a:off x="2506664" y="3555753"/>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3705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2250"/>
                            </p:stCondLst>
                            <p:childTnLst>
                              <p:par>
                                <p:cTn id="25" presetID="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8"/>
</p:tagLst>
</file>

<file path=ppt/tags/tag2.xml><?xml version="1.0" encoding="utf-8"?>
<p:tagLst xmlns:a="http://schemas.openxmlformats.org/drawingml/2006/main" xmlns:r="http://schemas.openxmlformats.org/officeDocument/2006/relationships" xmlns:p="http://schemas.openxmlformats.org/presentationml/2006/main">
  <p:tag name="TIMING" val="|17.3|6.7|2.5|2.8|6.1|4"/>
</p:tagLst>
</file>

<file path=ppt/tags/tag3.xml><?xml version="1.0" encoding="utf-8"?>
<p:tagLst xmlns:a="http://schemas.openxmlformats.org/drawingml/2006/main" xmlns:r="http://schemas.openxmlformats.org/officeDocument/2006/relationships" xmlns:p="http://schemas.openxmlformats.org/presentationml/2006/main">
  <p:tag name="TIMING" val="|5.3|12.4"/>
</p:tagLst>
</file>

<file path=ppt/tags/tag4.xml><?xml version="1.0" encoding="utf-8"?>
<p:tagLst xmlns:a="http://schemas.openxmlformats.org/drawingml/2006/main" xmlns:r="http://schemas.openxmlformats.org/officeDocument/2006/relationships" xmlns:p="http://schemas.openxmlformats.org/presentationml/2006/main">
  <p:tag name="TIMING" val="|5.3|12.4"/>
</p:tagLst>
</file>

<file path=ppt/tags/tag5.xml><?xml version="1.0" encoding="utf-8"?>
<p:tagLst xmlns:a="http://schemas.openxmlformats.org/drawingml/2006/main" xmlns:r="http://schemas.openxmlformats.org/officeDocument/2006/relationships" xmlns:p="http://schemas.openxmlformats.org/presentationml/2006/main">
  <p:tag name="TIMING" val="|5.3|12.4"/>
</p:tagLst>
</file>

<file path=ppt/tags/tag6.xml><?xml version="1.0" encoding="utf-8"?>
<p:tagLst xmlns:a="http://schemas.openxmlformats.org/drawingml/2006/main" xmlns:r="http://schemas.openxmlformats.org/officeDocument/2006/relationships" xmlns:p="http://schemas.openxmlformats.org/presentationml/2006/main">
  <p:tag name="TIMING" val="|12.4|4.7|5.6|10.2|6.8"/>
</p:tagLst>
</file>

<file path=ppt/tags/tag7.xml><?xml version="1.0" encoding="utf-8"?>
<p:tagLst xmlns:a="http://schemas.openxmlformats.org/drawingml/2006/main" xmlns:r="http://schemas.openxmlformats.org/officeDocument/2006/relationships" xmlns:p="http://schemas.openxmlformats.org/presentationml/2006/main">
  <p:tag name="TIMING" val="|14.8"/>
</p:tagLst>
</file>

<file path=ppt/tags/tag8.xml><?xml version="1.0" encoding="utf-8"?>
<p:tagLst xmlns:a="http://schemas.openxmlformats.org/drawingml/2006/main" xmlns:r="http://schemas.openxmlformats.org/officeDocument/2006/relationships" xmlns:p="http://schemas.openxmlformats.org/presentationml/2006/main">
  <p:tag name="TIMING" val="|8.3|6.2|4.2|5|5.4|7"/>
</p:tagLst>
</file>

<file path=ppt/tags/tag9.xml><?xml version="1.0" encoding="utf-8"?>
<p:tagLst xmlns:a="http://schemas.openxmlformats.org/drawingml/2006/main" xmlns:r="http://schemas.openxmlformats.org/officeDocument/2006/relationships" xmlns:p="http://schemas.openxmlformats.org/presentationml/2006/main">
  <p:tag name="TIMING" val="|4.2|3|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1918</TotalTime>
  <Words>2641</Words>
  <Application>Microsoft Office PowerPoint</Application>
  <PresentationFormat>Widescreen</PresentationFormat>
  <Paragraphs>262</Paragraphs>
  <Slides>29</Slides>
  <Notes>20</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2014 Cafe LA Presentation template</vt:lpstr>
      <vt:lpstr>PowerPoint Presentation</vt:lpstr>
      <vt:lpstr>Annual Training</vt:lpstr>
      <vt:lpstr>ASP Training Sign in Sheet</vt:lpstr>
      <vt:lpstr>ASP Staff Training  Verification</vt:lpstr>
      <vt:lpstr>Civil Rights Requirements</vt:lpstr>
      <vt:lpstr>Early Dismissal Policy</vt:lpstr>
      <vt:lpstr>Early Release Students</vt:lpstr>
      <vt:lpstr>Chocolate Milk Rule</vt:lpstr>
      <vt:lpstr>Reimbursable Meals</vt:lpstr>
      <vt:lpstr>Special Dietary Needs</vt:lpstr>
      <vt:lpstr>PowerPoint Presentation</vt:lpstr>
      <vt:lpstr>PowerPoint Presentation</vt:lpstr>
      <vt:lpstr>PowerPoint Presentation</vt:lpstr>
      <vt:lpstr>PowerPoint Presentation</vt:lpstr>
      <vt:lpstr>PowerPoint Presentation</vt:lpstr>
      <vt:lpstr>Supper Cart Set Up</vt:lpstr>
      <vt:lpstr>Supper Cart Set Up Example</vt:lpstr>
      <vt:lpstr>Supper Service Example</vt:lpstr>
      <vt:lpstr>Supper Transport Record</vt:lpstr>
      <vt:lpstr>Meal Components for Supper Meal Kits</vt:lpstr>
      <vt:lpstr>Counting and Claiming Forms</vt:lpstr>
      <vt:lpstr>ASP Supper Grid Sheet</vt:lpstr>
      <vt:lpstr>Community Roster</vt:lpstr>
      <vt:lpstr>Community Roster Required at ASP Service</vt:lpstr>
      <vt:lpstr>After School Program Service</vt:lpstr>
      <vt:lpstr>Program Attendance Rosters</vt:lpstr>
      <vt:lpstr>PowerPoint Presentation</vt:lpstr>
      <vt:lpstr>PowerPoint Presentation</vt:lpstr>
      <vt:lpstr>Good Nutrition  All Day Long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Lareina</dc:creator>
  <cp:lastModifiedBy>Wheeler, Lareina</cp:lastModifiedBy>
  <cp:revision>17</cp:revision>
  <dcterms:created xsi:type="dcterms:W3CDTF">2024-04-23T14:55:30Z</dcterms:created>
  <dcterms:modified xsi:type="dcterms:W3CDTF">2025-09-10T20:32:38Z</dcterms:modified>
</cp:coreProperties>
</file>